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Default Extension="dat" ContentType="text/plain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openxmlformats.org/package/2006/relationships/metadata/thumbnail" Target="docProps/thumbnail.jpeg" Id="rId4" /><Relationship Type="http://schemas.openxmlformats.org/package/2006/relationships/metadata/core-properties" Target="docProps/core.xml" Id="rId3" /><Relationship Type="http://schemas.openxmlformats.org/officeDocument/2006/relationships/extended-properties" Target="docProps/app.xml" Id="rId2" /><Relationship Type="http://schemas.openxmlformats.org/officeDocument/2006/relationships/custom-properties" Target="docProps/custom.xml" Id="rId5" /><Relationship Type="http://schemas.microsoft.com/office/2006/relationships/txt" Target="/udata/data.dat" Id="Rc302c8b9361e4fc7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3"/>
    <p:sldId id="262" r:id="rId4"/>
    <p:sldId id="362" r:id="rId5"/>
    <p:sldId id="416" r:id="rId6"/>
    <p:sldId id="418" r:id="rId7"/>
    <p:sldId id="419" r:id="rId8"/>
    <p:sldId id="420" r:id="rId9"/>
    <p:sldId id="421" r:id="rId10"/>
    <p:sldId id="422" r:id="rId11"/>
    <p:sldId id="423" r:id="rId12"/>
    <p:sldId id="424" r:id="rId13"/>
    <p:sldId id="425" r:id="rId14"/>
    <p:sldId id="428" r:id="rId15"/>
    <p:sldId id="382" r:id="rId16"/>
    <p:sldId id="381" r:id="rId17"/>
    <p:sldId id="346" r:id="rId18"/>
    <p:sldId id="313" r:id="rId19"/>
    <p:sldId id="430" r:id="rId20"/>
    <p:sldId id="345" r:id="rId21"/>
    <p:sldId id="431" r:id="rId22"/>
    <p:sldId id="314" r:id="rId23"/>
    <p:sldId id="440" r:id="rId24"/>
    <p:sldId id="374" r:id="rId25"/>
    <p:sldId id="375" r:id="rId26"/>
    <p:sldId id="321" r:id="rId27"/>
    <p:sldId id="442" r:id="rId28"/>
    <p:sldId id="415" r:id="rId29"/>
    <p:sldId id="441" r:id="rId30"/>
    <p:sldId id="384" r:id="rId31"/>
    <p:sldId id="315" r:id="rId32"/>
    <p:sldId id="439" r:id="rId33"/>
    <p:sldId id="444" r:id="rId34"/>
    <p:sldId id="445" r:id="rId35"/>
    <p:sldId id="455" r:id="rId36"/>
    <p:sldId id="446" r:id="rId37"/>
    <p:sldId id="447" r:id="rId38"/>
    <p:sldId id="448" r:id="rId39"/>
    <p:sldId id="449" r:id="rId40"/>
    <p:sldId id="450" r:id="rId41"/>
    <p:sldId id="451" r:id="rId42"/>
    <p:sldId id="453" r:id="rId43"/>
    <p:sldId id="385" r:id="rId44"/>
    <p:sldId id="349" r:id="rId45"/>
    <p:sldId id="443" r:id="rId46"/>
    <p:sldId id="452" r:id="rId47"/>
    <p:sldId id="348" r:id="rId48"/>
    <p:sldId id="454" r:id="rId49"/>
    <p:sldId id="379" r:id="rId50"/>
    <p:sldId id="344" r:id="rId51"/>
    <p:sldId id="433" r:id="rId52"/>
    <p:sldId id="426" r:id="rId53"/>
    <p:sldId id="427" r:id="rId54"/>
    <p:sldId id="259" r:id="rId55"/>
  </p:sldIdLst>
  <p:sldSz cx="28800425" cy="14399895"/>
  <p:notesSz cx="6858000" cy="9144000"/>
  <p:defaultTextStyle>
    <a:defPPr>
      <a:defRPr lang="zh-CN"/>
    </a:defPPr>
    <a:lvl1pPr marL="0" algn="l" defTabSz="2073275" rtl="0" eaLnBrk="1" latinLnBrk="0" hangingPunct="1">
      <a:defRPr sz="4080" kern="1200">
        <a:solidFill>
          <a:schemeClr val="tx1"/>
        </a:solidFill>
        <a:latin typeface="+mn-lt"/>
        <a:ea typeface="+mn-ea"/>
        <a:cs typeface="+mn-cs"/>
      </a:defRPr>
    </a:lvl1pPr>
    <a:lvl2pPr marL="1036955" algn="l" defTabSz="2073275" rtl="0" eaLnBrk="1" latinLnBrk="0" hangingPunct="1">
      <a:defRPr sz="4080" kern="1200">
        <a:solidFill>
          <a:schemeClr val="tx1"/>
        </a:solidFill>
        <a:latin typeface="+mn-lt"/>
        <a:ea typeface="+mn-ea"/>
        <a:cs typeface="+mn-cs"/>
      </a:defRPr>
    </a:lvl2pPr>
    <a:lvl3pPr marL="2073275" algn="l" defTabSz="2073275" rtl="0" eaLnBrk="1" latinLnBrk="0" hangingPunct="1">
      <a:defRPr sz="4080" kern="1200">
        <a:solidFill>
          <a:schemeClr val="tx1"/>
        </a:solidFill>
        <a:latin typeface="+mn-lt"/>
        <a:ea typeface="+mn-ea"/>
        <a:cs typeface="+mn-cs"/>
      </a:defRPr>
    </a:lvl3pPr>
    <a:lvl4pPr marL="3110230" algn="l" defTabSz="2073275" rtl="0" eaLnBrk="1" latinLnBrk="0" hangingPunct="1">
      <a:defRPr sz="4080" kern="1200">
        <a:solidFill>
          <a:schemeClr val="tx1"/>
        </a:solidFill>
        <a:latin typeface="+mn-lt"/>
        <a:ea typeface="+mn-ea"/>
        <a:cs typeface="+mn-cs"/>
      </a:defRPr>
    </a:lvl4pPr>
    <a:lvl5pPr marL="4147185" algn="l" defTabSz="2073275" rtl="0" eaLnBrk="1" latinLnBrk="0" hangingPunct="1">
      <a:defRPr sz="4080" kern="1200">
        <a:solidFill>
          <a:schemeClr val="tx1"/>
        </a:solidFill>
        <a:latin typeface="+mn-lt"/>
        <a:ea typeface="+mn-ea"/>
        <a:cs typeface="+mn-cs"/>
      </a:defRPr>
    </a:lvl5pPr>
    <a:lvl6pPr marL="5184140" algn="l" defTabSz="2073275" rtl="0" eaLnBrk="1" latinLnBrk="0" hangingPunct="1">
      <a:defRPr sz="4080" kern="1200">
        <a:solidFill>
          <a:schemeClr val="tx1"/>
        </a:solidFill>
        <a:latin typeface="+mn-lt"/>
        <a:ea typeface="+mn-ea"/>
        <a:cs typeface="+mn-cs"/>
      </a:defRPr>
    </a:lvl6pPr>
    <a:lvl7pPr marL="6220460" algn="l" defTabSz="2073275" rtl="0" eaLnBrk="1" latinLnBrk="0" hangingPunct="1">
      <a:defRPr sz="4080" kern="1200">
        <a:solidFill>
          <a:schemeClr val="tx1"/>
        </a:solidFill>
        <a:latin typeface="+mn-lt"/>
        <a:ea typeface="+mn-ea"/>
        <a:cs typeface="+mn-cs"/>
      </a:defRPr>
    </a:lvl7pPr>
    <a:lvl8pPr marL="7257415" algn="l" defTabSz="2073275" rtl="0" eaLnBrk="1" latinLnBrk="0" hangingPunct="1">
      <a:defRPr sz="4080" kern="1200">
        <a:solidFill>
          <a:schemeClr val="tx1"/>
        </a:solidFill>
        <a:latin typeface="+mn-lt"/>
        <a:ea typeface="+mn-ea"/>
        <a:cs typeface="+mn-cs"/>
      </a:defRPr>
    </a:lvl8pPr>
    <a:lvl9pPr marL="8294370" algn="l" defTabSz="2073275" rtl="0" eaLnBrk="1" latinLnBrk="0" hangingPunct="1">
      <a:defRPr sz="408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用户" initials="Office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3"/>
    <p:restoredTop sz="97225"/>
  </p:normalViewPr>
  <p:slideViewPr>
    <p:cSldViewPr snapToGrid="0">
      <p:cViewPr>
        <p:scale>
          <a:sx n="53" d="100"/>
          <a:sy n="53" d="100"/>
        </p:scale>
        <p:origin x="2096" y="14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commentAuthors" Target="commentAuthors.xml"/><Relationship Id="rId6" Type="http://schemas.openxmlformats.org/officeDocument/2006/relationships/slide" Target="slides/slide4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notesMaster" Target="notesMasters/notesMaster1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9F574-DB87-554E-A44E-2AACDCA4B25C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CE66C4-1FCF-3D4B-BD88-8FF613CA88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600053" y="2356703"/>
            <a:ext cx="21600319" cy="501340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600053" y="7563446"/>
            <a:ext cx="21600319" cy="3476717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8686970" y="1610025"/>
            <a:ext cx="14670216" cy="2562371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76320" y="1610025"/>
            <a:ext cx="43650644" cy="2562371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32864-6557-447A-8EFE-EE93EF820562}" type="datetime1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250CB6-5B71-443D-9632-1754DBAD6AE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5029" y="3590055"/>
            <a:ext cx="24840367" cy="599008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65029" y="9636811"/>
            <a:ext cx="24840367" cy="3150046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76320" y="8050120"/>
            <a:ext cx="29160430" cy="191836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4196756" y="8050120"/>
            <a:ext cx="29160430" cy="1918361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3780" y="766679"/>
            <a:ext cx="24840367" cy="278337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83781" y="3530053"/>
            <a:ext cx="12183929" cy="17300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983781" y="5260078"/>
            <a:ext cx="12183929" cy="77367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14580215" y="3530053"/>
            <a:ext cx="12243932" cy="17300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14580215" y="5260078"/>
            <a:ext cx="12243932" cy="77367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3782" y="960014"/>
            <a:ext cx="9288886" cy="33600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243932" y="2073365"/>
            <a:ext cx="14580215" cy="102334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83782" y="4320064"/>
            <a:ext cx="9288886" cy="80034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83782" y="960014"/>
            <a:ext cx="9288886" cy="33600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2243932" y="2073365"/>
            <a:ext cx="14580215" cy="1023348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83782" y="4320064"/>
            <a:ext cx="9288886" cy="800345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980029" y="766679"/>
            <a:ext cx="24840367" cy="2783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980029" y="3833390"/>
            <a:ext cx="24840367" cy="91368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980029" y="13346865"/>
            <a:ext cx="64800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F7339-AF7D-4A4D-B991-98B143A151F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9540141" y="13346865"/>
            <a:ext cx="9720143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0340300" y="13346865"/>
            <a:ext cx="6480096" cy="7666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2F93B6-D2DA-42E2-8E4C-AA8745F6E9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png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6" Type="http://schemas.openxmlformats.org/officeDocument/2006/relationships/slideLayout" Target="../slideLayouts/slideLayout1.xml"/><Relationship Id="rId15" Type="http://schemas.openxmlformats.org/officeDocument/2006/relationships/image" Target="../media/image32.png"/><Relationship Id="rId14" Type="http://schemas.openxmlformats.org/officeDocument/2006/relationships/image" Target="../media/image31.pn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27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0.png"/><Relationship Id="rId2" Type="http://schemas.openxmlformats.org/officeDocument/2006/relationships/image" Target="../media/image39.png"/><Relationship Id="rId1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9.png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89.png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81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8.png"/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3" Type="http://schemas.openxmlformats.org/officeDocument/2006/relationships/image" Target="../media/image81.png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image" Target="../media/image104.png"/></Relationships>
</file>

<file path=ppt/slides/_rels/slide4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.jpeg"/><Relationship Id="rId8" Type="http://schemas.openxmlformats.org/officeDocument/2006/relationships/image" Target="../media/image113.png"/><Relationship Id="rId7" Type="http://schemas.openxmlformats.org/officeDocument/2006/relationships/image" Target="../media/image112.png"/><Relationship Id="rId6" Type="http://schemas.openxmlformats.org/officeDocument/2006/relationships/image" Target="../media/image111.png"/><Relationship Id="rId5" Type="http://schemas.openxmlformats.org/officeDocument/2006/relationships/image" Target="../media/image110.jpe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128.png"/><Relationship Id="rId22" Type="http://schemas.openxmlformats.org/officeDocument/2006/relationships/image" Target="../media/image127.png"/><Relationship Id="rId21" Type="http://schemas.openxmlformats.org/officeDocument/2006/relationships/image" Target="../media/image126.png"/><Relationship Id="rId20" Type="http://schemas.openxmlformats.org/officeDocument/2006/relationships/image" Target="../media/image125.png"/><Relationship Id="rId2" Type="http://schemas.openxmlformats.org/officeDocument/2006/relationships/image" Target="../media/image107.png"/><Relationship Id="rId19" Type="http://schemas.openxmlformats.org/officeDocument/2006/relationships/image" Target="../media/image124.png"/><Relationship Id="rId18" Type="http://schemas.openxmlformats.org/officeDocument/2006/relationships/image" Target="../media/image123.jpeg"/><Relationship Id="rId17" Type="http://schemas.openxmlformats.org/officeDocument/2006/relationships/image" Target="../media/image122.png"/><Relationship Id="rId16" Type="http://schemas.openxmlformats.org/officeDocument/2006/relationships/image" Target="../media/image121.jpeg"/><Relationship Id="rId15" Type="http://schemas.openxmlformats.org/officeDocument/2006/relationships/image" Target="../media/image120.png"/><Relationship Id="rId14" Type="http://schemas.openxmlformats.org/officeDocument/2006/relationships/image" Target="../media/image119.png"/><Relationship Id="rId13" Type="http://schemas.openxmlformats.org/officeDocument/2006/relationships/image" Target="../media/image118.png"/><Relationship Id="rId12" Type="http://schemas.openxmlformats.org/officeDocument/2006/relationships/image" Target="../media/image117.png"/><Relationship Id="rId11" Type="http://schemas.openxmlformats.org/officeDocument/2006/relationships/image" Target="../media/image116.png"/><Relationship Id="rId10" Type="http://schemas.openxmlformats.org/officeDocument/2006/relationships/image" Target="../media/image115.png"/><Relationship Id="rId1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8.jpeg"/><Relationship Id="rId4" Type="http://schemas.openxmlformats.org/officeDocument/2006/relationships/image" Target="../media/image137.png"/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image" Target="../media/image134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6.GIF"/><Relationship Id="rId7" Type="http://schemas.openxmlformats.org/officeDocument/2006/relationships/image" Target="../media/image145.png"/><Relationship Id="rId6" Type="http://schemas.openxmlformats.org/officeDocument/2006/relationships/image" Target="../media/image144.jpeg"/><Relationship Id="rId5" Type="http://schemas.openxmlformats.org/officeDocument/2006/relationships/image" Target="../media/image143.jpeg"/><Relationship Id="rId4" Type="http://schemas.openxmlformats.org/officeDocument/2006/relationships/image" Target="../media/image142.jpeg"/><Relationship Id="rId3" Type="http://schemas.openxmlformats.org/officeDocument/2006/relationships/image" Target="../media/image141.jpeg"/><Relationship Id="rId2" Type="http://schemas.openxmlformats.org/officeDocument/2006/relationships/image" Target="../media/image140.jpeg"/><Relationship Id="rId1" Type="http://schemas.openxmlformats.org/officeDocument/2006/relationships/image" Target="../media/image139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498" y="5513351"/>
            <a:ext cx="6171428" cy="27936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241" y="0"/>
            <a:ext cx="25659184" cy="1443329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42360" y="233667"/>
            <a:ext cx="238230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实时大屏</a:t>
            </a:r>
            <a:endParaRPr lang="en-US" altLang="zh-CN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23739" y="360338"/>
            <a:ext cx="18941716" cy="1652737"/>
          </a:xfrm>
          <a:prstGeom prst="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5816343" y="11039092"/>
            <a:ext cx="18941716" cy="29989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816343" y="8291452"/>
            <a:ext cx="18941716" cy="199438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816343" y="2728768"/>
            <a:ext cx="18941716" cy="51764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右箭头 6"/>
          <p:cNvSpPr/>
          <p:nvPr/>
        </p:nvSpPr>
        <p:spPr>
          <a:xfrm rot="5400000">
            <a:off x="15698263" y="3545833"/>
            <a:ext cx="680012" cy="4982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841026" y="8686401"/>
            <a:ext cx="3358339" cy="12112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Server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41026" y="11526102"/>
            <a:ext cx="3358339" cy="2253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41026" y="6618792"/>
            <a:ext cx="3358339" cy="7111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缓存数据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841028" y="4111096"/>
            <a:ext cx="3358339" cy="19420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主数据库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4669764" y="2758577"/>
            <a:ext cx="2609949" cy="711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其他数据源</a:t>
            </a: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535630" y="2758577"/>
            <a:ext cx="2609949" cy="7111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其他数据源</a:t>
            </a: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539074" y="4111096"/>
            <a:ext cx="5682698" cy="32469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6565735" y="4171537"/>
            <a:ext cx="1826141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数据中台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9951689" y="2667186"/>
            <a:ext cx="107083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None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289946" y="11526102"/>
            <a:ext cx="5067630" cy="22535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316916" y="11554664"/>
            <a:ext cx="2927350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数据报表</a:t>
            </a: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大屏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669764" y="11526102"/>
            <a:ext cx="4527410" cy="22535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789169" y="11554520"/>
            <a:ext cx="2646878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运营管理后台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4669764" y="8686402"/>
            <a:ext cx="9687812" cy="121129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数据分析</a:t>
            </a:r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1" lang="en-US" altLang="zh-CN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数据服务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35119" y="453849"/>
            <a:ext cx="1625600" cy="16256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0719" y="453849"/>
            <a:ext cx="1625600" cy="16256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8584030" y="933663"/>
            <a:ext cx="107083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None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右箭头 24"/>
          <p:cNvSpPr/>
          <p:nvPr/>
        </p:nvSpPr>
        <p:spPr>
          <a:xfrm rot="5400000">
            <a:off x="18593887" y="3561159"/>
            <a:ext cx="660182" cy="49820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25"/>
          <p:cNvSpPr/>
          <p:nvPr/>
        </p:nvSpPr>
        <p:spPr>
          <a:xfrm rot="5400000">
            <a:off x="21344291" y="2842380"/>
            <a:ext cx="2084118" cy="5009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4732997" y="5387679"/>
            <a:ext cx="947942" cy="13436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数据清洗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6078202" y="5387679"/>
            <a:ext cx="947942" cy="13436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数据关联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7424031" y="5387679"/>
            <a:ext cx="947942" cy="13436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8915759" y="5387679"/>
            <a:ext cx="947942" cy="13436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右箭头 30"/>
          <p:cNvSpPr/>
          <p:nvPr/>
        </p:nvSpPr>
        <p:spPr>
          <a:xfrm rot="5400000">
            <a:off x="16000281" y="10341433"/>
            <a:ext cx="1629672" cy="76276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右箭头 31"/>
          <p:cNvSpPr/>
          <p:nvPr/>
        </p:nvSpPr>
        <p:spPr>
          <a:xfrm rot="5400000">
            <a:off x="11164735" y="8077059"/>
            <a:ext cx="761950" cy="52057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右箭头 32"/>
          <p:cNvSpPr/>
          <p:nvPr/>
        </p:nvSpPr>
        <p:spPr>
          <a:xfrm rot="5400000">
            <a:off x="11231427" y="6151615"/>
            <a:ext cx="568077" cy="46008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右箭头 33"/>
          <p:cNvSpPr/>
          <p:nvPr/>
        </p:nvSpPr>
        <p:spPr>
          <a:xfrm>
            <a:off x="13535882" y="4963251"/>
            <a:ext cx="756276" cy="466333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右箭头 34"/>
          <p:cNvSpPr/>
          <p:nvPr/>
        </p:nvSpPr>
        <p:spPr>
          <a:xfrm rot="5400000">
            <a:off x="10707846" y="10470493"/>
            <a:ext cx="1628411" cy="53996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0991814" y="1144672"/>
            <a:ext cx="80021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气象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2608909" y="1144672"/>
            <a:ext cx="80021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民航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055780" y="11570226"/>
            <a:ext cx="1032655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229795" y="12410973"/>
            <a:ext cx="1526699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表现层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229795" y="8955583"/>
            <a:ext cx="1661531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服务层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229795" y="4957496"/>
            <a:ext cx="166616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数据层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右箭头 41"/>
          <p:cNvSpPr/>
          <p:nvPr/>
        </p:nvSpPr>
        <p:spPr>
          <a:xfrm rot="233178">
            <a:off x="15748323" y="5890047"/>
            <a:ext cx="299559" cy="42787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右箭头 42"/>
          <p:cNvSpPr/>
          <p:nvPr/>
        </p:nvSpPr>
        <p:spPr>
          <a:xfrm rot="233178">
            <a:off x="17083841" y="5890047"/>
            <a:ext cx="299559" cy="42787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右箭头 43"/>
          <p:cNvSpPr/>
          <p:nvPr/>
        </p:nvSpPr>
        <p:spPr>
          <a:xfrm rot="233178">
            <a:off x="18536741" y="5897970"/>
            <a:ext cx="299559" cy="42787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3419810" y="4457087"/>
            <a:ext cx="80021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抽取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6265693" y="3541700"/>
            <a:ext cx="80021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抽取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9115150" y="3541700"/>
            <a:ext cx="80021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抽取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229795" y="908364"/>
            <a:ext cx="282731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三方数据层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20299232" y="4111096"/>
            <a:ext cx="4058344" cy="32188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21848161" y="4216003"/>
            <a:ext cx="100540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天渠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2507349" y="2133694"/>
            <a:ext cx="134729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Internet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1732728" y="10447926"/>
            <a:ext cx="134729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Internet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1612151" y="10465233"/>
            <a:ext cx="80021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内网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3474951" y="5786750"/>
            <a:ext cx="107083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None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右箭头 54"/>
          <p:cNvSpPr/>
          <p:nvPr/>
        </p:nvSpPr>
        <p:spPr>
          <a:xfrm rot="5400000">
            <a:off x="19958389" y="8025864"/>
            <a:ext cx="768008" cy="59244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右箭头 55"/>
          <p:cNvSpPr/>
          <p:nvPr/>
        </p:nvSpPr>
        <p:spPr>
          <a:xfrm rot="5400000">
            <a:off x="20672030" y="10361522"/>
            <a:ext cx="1629672" cy="722589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文本框 56"/>
          <p:cNvSpPr txBox="1"/>
          <p:nvPr/>
        </p:nvSpPr>
        <p:spPr>
          <a:xfrm flipH="1">
            <a:off x="17047916" y="10465234"/>
            <a:ext cx="851570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内网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0053538" y="12397862"/>
            <a:ext cx="830798" cy="8959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约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2618782" y="12553456"/>
            <a:ext cx="66705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None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9963657" y="12257176"/>
            <a:ext cx="800035" cy="11773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运营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20869371" y="12257176"/>
            <a:ext cx="800035" cy="11773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会员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1783949" y="12257176"/>
            <a:ext cx="800035" cy="11773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22711434" y="12257176"/>
            <a:ext cx="800035" cy="117733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23329207" y="12553456"/>
            <a:ext cx="107083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None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4934169" y="12257176"/>
            <a:ext cx="800035" cy="1177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预约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5829639" y="12257176"/>
            <a:ext cx="800035" cy="1177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值机管理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6722446" y="12257176"/>
            <a:ext cx="800035" cy="1177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航线管理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17611536" y="12257176"/>
            <a:ext cx="800035" cy="11773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飞行管理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8247792" y="12553456"/>
            <a:ext cx="914704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None/>
            </a:pP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0975198" y="12397862"/>
            <a:ext cx="830798" cy="8959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1886439" y="12397862"/>
            <a:ext cx="830798" cy="8959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2" name="图片 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88485" y="477173"/>
            <a:ext cx="1625600" cy="1625600"/>
          </a:xfrm>
          <a:prstGeom prst="rect">
            <a:avLst/>
          </a:prstGeom>
        </p:spPr>
      </p:pic>
      <p:sp>
        <p:nvSpPr>
          <p:cNvPr id="73" name="文本框 72"/>
          <p:cNvSpPr txBox="1"/>
          <p:nvPr/>
        </p:nvSpPr>
        <p:spPr>
          <a:xfrm>
            <a:off x="14357802" y="1150320"/>
            <a:ext cx="80021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保险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96215" y="477173"/>
            <a:ext cx="1625600" cy="1625600"/>
          </a:xfrm>
          <a:prstGeom prst="rect">
            <a:avLst/>
          </a:prstGeom>
        </p:spPr>
      </p:pic>
      <p:sp>
        <p:nvSpPr>
          <p:cNvPr id="75" name="文本框 74"/>
          <p:cNvSpPr txBox="1"/>
          <p:nvPr/>
        </p:nvSpPr>
        <p:spPr>
          <a:xfrm>
            <a:off x="15965532" y="1150320"/>
            <a:ext cx="80021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征信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65911" y="454998"/>
            <a:ext cx="1625600" cy="1625600"/>
          </a:xfrm>
          <a:prstGeom prst="rect">
            <a:avLst/>
          </a:prstGeom>
        </p:spPr>
      </p:pic>
      <p:sp>
        <p:nvSpPr>
          <p:cNvPr id="77" name="文本框 76"/>
          <p:cNvSpPr txBox="1"/>
          <p:nvPr/>
        </p:nvSpPr>
        <p:spPr>
          <a:xfrm>
            <a:off x="17535228" y="1128145"/>
            <a:ext cx="80021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空管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8" name="右箭头 77"/>
          <p:cNvSpPr/>
          <p:nvPr/>
        </p:nvSpPr>
        <p:spPr>
          <a:xfrm>
            <a:off x="13500905" y="9009854"/>
            <a:ext cx="867319" cy="530504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20596975" y="5407331"/>
            <a:ext cx="947942" cy="13436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智能路由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1677241" y="5407331"/>
            <a:ext cx="947942" cy="13436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2763405" y="5407331"/>
            <a:ext cx="947942" cy="134361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endParaRPr kumimoji="1" lang="en-US" altLang="zh-CN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预警</a:t>
            </a:r>
            <a:endParaRPr kumimoji="1" lang="zh-CN" altLang="en-US" sz="2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25756976" y="7286489"/>
            <a:ext cx="352710" cy="391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5742723" y="8129262"/>
            <a:ext cx="366964" cy="397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6167309" y="7197816"/>
            <a:ext cx="19930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聚合承建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6203678" y="8064222"/>
            <a:ext cx="1993086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阿里承建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04575" y="213145"/>
            <a:ext cx="3693657" cy="13487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聚合项目角色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@VOOM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矩形 55"/>
          <p:cNvSpPr/>
          <p:nvPr/>
        </p:nvSpPr>
        <p:spPr>
          <a:xfrm>
            <a:off x="3605618" y="10982042"/>
            <a:ext cx="7686159" cy="29466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3605618" y="1318438"/>
            <a:ext cx="7686160" cy="788935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13375758" y="1318437"/>
            <a:ext cx="14183834" cy="1261021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42124" y="317173"/>
            <a:ext cx="5495968" cy="720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聚合能力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大数据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+AI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740" y="2369716"/>
            <a:ext cx="4405514" cy="4405514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5480541" y="12095247"/>
            <a:ext cx="4000524" cy="720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飞行营运大数据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虚尾箭头 4"/>
          <p:cNvSpPr/>
          <p:nvPr/>
        </p:nvSpPr>
        <p:spPr>
          <a:xfrm rot="16200000">
            <a:off x="6885170" y="9701515"/>
            <a:ext cx="1127051" cy="78680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6264884" y="1585443"/>
            <a:ext cx="2498686" cy="720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飞行大脑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虚尾箭头 63"/>
          <p:cNvSpPr/>
          <p:nvPr/>
        </p:nvSpPr>
        <p:spPr>
          <a:xfrm>
            <a:off x="11801533" y="5643521"/>
            <a:ext cx="1127051" cy="786809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3833568" y="2387479"/>
            <a:ext cx="13220342" cy="369675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1077" y="3655105"/>
            <a:ext cx="1645557" cy="116370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73815" y="3650101"/>
            <a:ext cx="1173716" cy="1173716"/>
          </a:xfrm>
          <a:prstGeom prst="rect">
            <a:avLst/>
          </a:prstGeom>
        </p:spPr>
      </p:pic>
      <p:sp>
        <p:nvSpPr>
          <p:cNvPr id="65" name="文本框 64"/>
          <p:cNvSpPr txBox="1"/>
          <p:nvPr/>
        </p:nvSpPr>
        <p:spPr>
          <a:xfrm>
            <a:off x="19255377" y="2562614"/>
            <a:ext cx="3579057" cy="720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最优航线设计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12324" y="3679950"/>
            <a:ext cx="1114019" cy="111401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9771" y="3765520"/>
            <a:ext cx="1090203" cy="942879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13833568" y="9939014"/>
            <a:ext cx="13220342" cy="360049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7155" y="11280470"/>
            <a:ext cx="1315434" cy="13154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95448" y="3696470"/>
            <a:ext cx="1080978" cy="10809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0502" y="11306295"/>
            <a:ext cx="1490871" cy="12637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843" y="3745794"/>
            <a:ext cx="982330" cy="98233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46680" y="11224194"/>
            <a:ext cx="1427986" cy="142798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8668" y="11323000"/>
            <a:ext cx="1230374" cy="1230374"/>
          </a:xfrm>
          <a:prstGeom prst="rect">
            <a:avLst/>
          </a:prstGeom>
        </p:spPr>
      </p:pic>
      <p:sp>
        <p:nvSpPr>
          <p:cNvPr id="73" name="矩形 72"/>
          <p:cNvSpPr/>
          <p:nvPr/>
        </p:nvSpPr>
        <p:spPr>
          <a:xfrm>
            <a:off x="13833568" y="6559433"/>
            <a:ext cx="13220342" cy="293768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19255377" y="10088774"/>
            <a:ext cx="3579057" cy="720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最优营运策略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26318431" y="3876861"/>
            <a:ext cx="829679" cy="720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6410280" y="11563273"/>
            <a:ext cx="829679" cy="720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18951961" y="1367269"/>
            <a:ext cx="407609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4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智能业务决策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051064" y="6674390"/>
            <a:ext cx="3038577" cy="19759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采集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、清洗分析、洞察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建模、挖掘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14295565" y="5009231"/>
            <a:ext cx="178688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停机坪选址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16219022" y="5009231"/>
            <a:ext cx="204966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飞行路线设计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18634750" y="5009231"/>
            <a:ext cx="145184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民航接驳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0400591" y="5009231"/>
            <a:ext cx="21374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公共交通接驳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22735213" y="5009231"/>
            <a:ext cx="156961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托运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接驳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24367195" y="5009231"/>
            <a:ext cx="213748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营运时间设计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19255377" y="6710490"/>
            <a:ext cx="3579057" cy="720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乘客智慧服务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7" name="图片 8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8519" y="7505487"/>
            <a:ext cx="1080978" cy="1080978"/>
          </a:xfrm>
          <a:prstGeom prst="rect">
            <a:avLst/>
          </a:prstGeom>
        </p:spPr>
      </p:pic>
      <p:pic>
        <p:nvPicPr>
          <p:cNvPr id="88" name="图片 8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6846" y="7488967"/>
            <a:ext cx="1114019" cy="1114019"/>
          </a:xfrm>
          <a:prstGeom prst="rect">
            <a:avLst/>
          </a:prstGeom>
        </p:spPr>
      </p:pic>
      <p:sp>
        <p:nvSpPr>
          <p:cNvPr id="89" name="文本框 88"/>
          <p:cNvSpPr txBox="1"/>
          <p:nvPr/>
        </p:nvSpPr>
        <p:spPr>
          <a:xfrm>
            <a:off x="23040033" y="7589564"/>
            <a:ext cx="829679" cy="7201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14137770" y="8725641"/>
            <a:ext cx="21024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全程时间估算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6192617" y="8725641"/>
            <a:ext cx="21024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接驳方案推荐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50611" y="7427254"/>
            <a:ext cx="1237444" cy="1237444"/>
          </a:xfrm>
          <a:prstGeom prst="rect">
            <a:avLst/>
          </a:prstGeom>
        </p:spPr>
      </p:pic>
      <p:sp>
        <p:nvSpPr>
          <p:cNvPr id="92" name="文本框 91"/>
          <p:cNvSpPr txBox="1"/>
          <p:nvPr/>
        </p:nvSpPr>
        <p:spPr>
          <a:xfrm>
            <a:off x="20418095" y="8725641"/>
            <a:ext cx="21024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飞后服务推荐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16517582" y="12638399"/>
            <a:ext cx="1452547" cy="4785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保险设计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18610173" y="12638399"/>
            <a:ext cx="15010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定价策略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22704372" y="12638399"/>
            <a:ext cx="15010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促销策略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4685437" y="12638399"/>
            <a:ext cx="150100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营销策略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2884" y="11351738"/>
            <a:ext cx="1172899" cy="1172899"/>
          </a:xfrm>
          <a:prstGeom prst="rect">
            <a:avLst/>
          </a:prstGeom>
        </p:spPr>
      </p:pic>
      <p:sp>
        <p:nvSpPr>
          <p:cNvPr id="97" name="文本框 96"/>
          <p:cNvSpPr txBox="1"/>
          <p:nvPr/>
        </p:nvSpPr>
        <p:spPr>
          <a:xfrm>
            <a:off x="20437942" y="12638399"/>
            <a:ext cx="206278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成本控制策略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1951" y="7427254"/>
            <a:ext cx="1237444" cy="1237444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18309435" y="8725641"/>
            <a:ext cx="210247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飞中内容推荐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0158" y="11409337"/>
            <a:ext cx="1057700" cy="105770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14478832" y="12638399"/>
            <a:ext cx="1420353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营收预测</a:t>
            </a:r>
            <a:endParaRPr lang="en-US" altLang="zh-CN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0" y="0"/>
            <a:ext cx="4236251" cy="4236251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570"/>
          </a:p>
        </p:txBody>
      </p:sp>
      <p:grpSp>
        <p:nvGrpSpPr>
          <p:cNvPr id="25" name="组合 60"/>
          <p:cNvGrpSpPr/>
          <p:nvPr/>
        </p:nvGrpSpPr>
        <p:grpSpPr>
          <a:xfrm>
            <a:off x="5891120" y="0"/>
            <a:ext cx="4245312" cy="8272576"/>
            <a:chOff x="4581879" y="18314"/>
            <a:chExt cx="2021800" cy="3939756"/>
          </a:xfrm>
        </p:grpSpPr>
        <p:grpSp>
          <p:nvGrpSpPr>
            <p:cNvPr id="26" name="组合 37"/>
            <p:cNvGrpSpPr/>
            <p:nvPr/>
          </p:nvGrpSpPr>
          <p:grpSpPr>
            <a:xfrm>
              <a:off x="4581879" y="1483564"/>
              <a:ext cx="2021800" cy="2474506"/>
              <a:chOff x="4519735" y="1465809"/>
              <a:chExt cx="2021800" cy="2474506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519735" y="1918515"/>
                <a:ext cx="2021800" cy="2021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4"/>
                </a:solidFill>
              </a:ln>
              <a:effectLst>
                <a:outerShdw blurRad="76200" dist="1524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570" dirty="0"/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5298214" y="1465809"/>
                <a:ext cx="464843" cy="576000"/>
              </a:xfrm>
              <a:prstGeom prst="rect">
                <a:avLst/>
              </a:prstGeom>
            </p:spPr>
          </p:pic>
        </p:grpSp>
        <p:cxnSp>
          <p:nvCxnSpPr>
            <p:cNvPr id="27" name="直接连接符 48"/>
            <p:cNvCxnSpPr/>
            <p:nvPr/>
          </p:nvCxnSpPr>
          <p:spPr>
            <a:xfrm>
              <a:off x="5587989" y="18314"/>
              <a:ext cx="1" cy="1483564"/>
            </a:xfrm>
            <a:prstGeom prst="line">
              <a:avLst/>
            </a:prstGeom>
            <a:ln w="38100">
              <a:solidFill>
                <a:srgbClr val="4D43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64"/>
          <p:cNvGrpSpPr/>
          <p:nvPr/>
        </p:nvGrpSpPr>
        <p:grpSpPr>
          <a:xfrm>
            <a:off x="6680322" y="4306370"/>
            <a:ext cx="2646877" cy="2339563"/>
            <a:chOff x="4957722" y="2069192"/>
            <a:chExt cx="1260554" cy="1114200"/>
          </a:xfrm>
        </p:grpSpPr>
        <p:sp>
          <p:nvSpPr>
            <p:cNvPr id="46" name="矩形: 圆角 61"/>
            <p:cNvSpPr/>
            <p:nvPr/>
          </p:nvSpPr>
          <p:spPr>
            <a:xfrm>
              <a:off x="5079807" y="2521898"/>
              <a:ext cx="988122" cy="23964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940" dirty="0">
                  <a:latin typeface="Arial" panose="020B0604020202020204" pitchFamily="34" charset="0"/>
                  <a:cs typeface="Arial" panose="020B0604020202020204" pitchFamily="34" charset="0"/>
                </a:rPr>
                <a:t>OPTION</a:t>
              </a:r>
              <a:endParaRPr lang="en-US" altLang="zh-CN" sz="29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365379" y="2069192"/>
              <a:ext cx="416979" cy="47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8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588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957722" y="2787636"/>
              <a:ext cx="1260554" cy="39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关于聚合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文本框 8"/>
          <p:cNvSpPr txBox="1">
            <a:spLocks noChangeArrowheads="1"/>
          </p:cNvSpPr>
          <p:nvPr/>
        </p:nvSpPr>
        <p:spPr bwMode="auto">
          <a:xfrm>
            <a:off x="508895" y="672879"/>
            <a:ext cx="1849993" cy="8679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040" b="1" spc="63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40" b="1" spc="6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60"/>
          <p:cNvGrpSpPr/>
          <p:nvPr/>
        </p:nvGrpSpPr>
        <p:grpSpPr>
          <a:xfrm>
            <a:off x="12111973" y="-63834"/>
            <a:ext cx="4245312" cy="8272576"/>
            <a:chOff x="4581879" y="18314"/>
            <a:chExt cx="2021800" cy="3939756"/>
          </a:xfrm>
        </p:grpSpPr>
        <p:grpSp>
          <p:nvGrpSpPr>
            <p:cNvPr id="72" name="组合 37"/>
            <p:cNvGrpSpPr/>
            <p:nvPr/>
          </p:nvGrpSpPr>
          <p:grpSpPr>
            <a:xfrm>
              <a:off x="4581879" y="1483564"/>
              <a:ext cx="2021800" cy="2474506"/>
              <a:chOff x="4519735" y="1465809"/>
              <a:chExt cx="2021800" cy="247450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4519735" y="1918515"/>
                <a:ext cx="2021800" cy="2021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4"/>
                </a:solidFill>
              </a:ln>
              <a:effectLst>
                <a:outerShdw blurRad="76200" dist="1524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570" dirty="0"/>
              </a:p>
            </p:txBody>
          </p:sp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5298214" y="1465809"/>
                <a:ext cx="464843" cy="576000"/>
              </a:xfrm>
              <a:prstGeom prst="rect">
                <a:avLst/>
              </a:prstGeom>
            </p:spPr>
          </p:pic>
        </p:grpSp>
        <p:cxnSp>
          <p:nvCxnSpPr>
            <p:cNvPr id="73" name="直接连接符 48"/>
            <p:cNvCxnSpPr/>
            <p:nvPr/>
          </p:nvCxnSpPr>
          <p:spPr>
            <a:xfrm>
              <a:off x="5587989" y="18314"/>
              <a:ext cx="1" cy="1483564"/>
            </a:xfrm>
            <a:prstGeom prst="line">
              <a:avLst/>
            </a:prstGeom>
            <a:ln w="38100">
              <a:solidFill>
                <a:srgbClr val="4D43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64"/>
          <p:cNvGrpSpPr/>
          <p:nvPr/>
        </p:nvGrpSpPr>
        <p:grpSpPr>
          <a:xfrm>
            <a:off x="12901176" y="4242535"/>
            <a:ext cx="2646877" cy="2339562"/>
            <a:chOff x="4957720" y="2069192"/>
            <a:chExt cx="1260554" cy="1114200"/>
          </a:xfrm>
        </p:grpSpPr>
        <p:sp>
          <p:nvSpPr>
            <p:cNvPr id="77" name="矩形: 圆角 61"/>
            <p:cNvSpPr/>
            <p:nvPr/>
          </p:nvSpPr>
          <p:spPr>
            <a:xfrm>
              <a:off x="5079807" y="2521898"/>
              <a:ext cx="988122" cy="23964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940" dirty="0">
                  <a:latin typeface="Arial" panose="020B0604020202020204" pitchFamily="34" charset="0"/>
                  <a:cs typeface="Arial" panose="020B0604020202020204" pitchFamily="34" charset="0"/>
                </a:rPr>
                <a:t>OPTION</a:t>
              </a:r>
              <a:endParaRPr lang="en-US" altLang="zh-CN" sz="29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5343622" y="2069192"/>
              <a:ext cx="460493" cy="47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8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588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957720" y="2787636"/>
              <a:ext cx="1260554" cy="39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天渠介绍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60"/>
          <p:cNvGrpSpPr/>
          <p:nvPr/>
        </p:nvGrpSpPr>
        <p:grpSpPr>
          <a:xfrm>
            <a:off x="17912296" y="-21343"/>
            <a:ext cx="4245312" cy="8272576"/>
            <a:chOff x="4581879" y="18314"/>
            <a:chExt cx="2021800" cy="3939756"/>
          </a:xfrm>
        </p:grpSpPr>
        <p:grpSp>
          <p:nvGrpSpPr>
            <p:cNvPr id="81" name="组合 37"/>
            <p:cNvGrpSpPr/>
            <p:nvPr/>
          </p:nvGrpSpPr>
          <p:grpSpPr>
            <a:xfrm>
              <a:off x="4581879" y="1483564"/>
              <a:ext cx="2021800" cy="2474506"/>
              <a:chOff x="4519735" y="1465809"/>
              <a:chExt cx="2021800" cy="2474506"/>
            </a:xfrm>
          </p:grpSpPr>
          <p:sp>
            <p:nvSpPr>
              <p:cNvPr id="83" name="椭圆 82"/>
              <p:cNvSpPr/>
              <p:nvPr/>
            </p:nvSpPr>
            <p:spPr>
              <a:xfrm>
                <a:off x="4519735" y="1918515"/>
                <a:ext cx="2021800" cy="2021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4"/>
                </a:solidFill>
              </a:ln>
              <a:effectLst>
                <a:outerShdw blurRad="76200" dist="1524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570" dirty="0"/>
              </a:p>
            </p:txBody>
          </p:sp>
          <p:pic>
            <p:nvPicPr>
              <p:cNvPr id="84" name="图片 83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5298214" y="1465809"/>
                <a:ext cx="464843" cy="576000"/>
              </a:xfrm>
              <a:prstGeom prst="rect">
                <a:avLst/>
              </a:prstGeom>
            </p:spPr>
          </p:pic>
        </p:grpSp>
        <p:cxnSp>
          <p:nvCxnSpPr>
            <p:cNvPr id="82" name="直接连接符 48"/>
            <p:cNvCxnSpPr/>
            <p:nvPr/>
          </p:nvCxnSpPr>
          <p:spPr>
            <a:xfrm>
              <a:off x="5587989" y="18314"/>
              <a:ext cx="1" cy="1483564"/>
            </a:xfrm>
            <a:prstGeom prst="line">
              <a:avLst/>
            </a:prstGeom>
            <a:ln w="38100">
              <a:solidFill>
                <a:srgbClr val="4D43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64"/>
          <p:cNvGrpSpPr/>
          <p:nvPr/>
        </p:nvGrpSpPr>
        <p:grpSpPr>
          <a:xfrm>
            <a:off x="18701511" y="4285026"/>
            <a:ext cx="2646878" cy="2339562"/>
            <a:chOff x="4957731" y="2069192"/>
            <a:chExt cx="1260555" cy="1114200"/>
          </a:xfrm>
        </p:grpSpPr>
        <p:sp>
          <p:nvSpPr>
            <p:cNvPr id="86" name="矩形: 圆角 61"/>
            <p:cNvSpPr/>
            <p:nvPr/>
          </p:nvSpPr>
          <p:spPr>
            <a:xfrm>
              <a:off x="5079807" y="2521898"/>
              <a:ext cx="988122" cy="23964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940" dirty="0">
                  <a:latin typeface="Arial" panose="020B0604020202020204" pitchFamily="34" charset="0"/>
                  <a:cs typeface="Arial" panose="020B0604020202020204" pitchFamily="34" charset="0"/>
                </a:rPr>
                <a:t>OPTION</a:t>
              </a:r>
              <a:endParaRPr lang="en-US" altLang="zh-CN" sz="29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338660" y="2069192"/>
              <a:ext cx="470418" cy="47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8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588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957731" y="2787636"/>
              <a:ext cx="1260555" cy="39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适用领域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143928" y="5468815"/>
            <a:ext cx="9417963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1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什么是天渠？</a:t>
            </a:r>
            <a:endParaRPr lang="zh-CN" altLang="en-US" sz="1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148"/>
          <p:cNvSpPr txBox="1"/>
          <p:nvPr/>
        </p:nvSpPr>
        <p:spPr>
          <a:xfrm>
            <a:off x="516216" y="350316"/>
            <a:ext cx="2940216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什么是天渠？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51078" y="3087216"/>
            <a:ext cx="1201304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在企业</a:t>
            </a:r>
            <a:r>
              <a:rPr lang="en-US" altLang="zh-CN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政务内部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建立统一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的第三方服务集市，对外部服务进行统一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接入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、统一对内服务、</a:t>
            </a:r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统一扎口</a:t>
            </a:r>
            <a:r>
              <a:rPr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75589" y="2394628"/>
            <a:ext cx="1943099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 定义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75588" y="5752553"/>
            <a:ext cx="4247388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 本质 </a:t>
            </a:r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小聚合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51077" y="6552765"/>
            <a:ext cx="1169060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将聚合API平台私有部署，赋能企业，服务好内部各部门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75587" y="8852889"/>
            <a:ext cx="4887469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 聚合平台能干啥？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135712" y="6592310"/>
            <a:ext cx="7472173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外部数据管理平台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外部数据接入平台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外部数据渠道平台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外部数据采集平台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外部数据接口管理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外部服务治理平台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第三方数据管理平台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第三方数据交换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第三方服务治理平台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数据服务总线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（DSB：Data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Service Bus）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5678512" y="5752553"/>
            <a:ext cx="2083308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 别称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51077" y="10459699"/>
            <a:ext cx="595503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上游各类供应商统一接入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下游服务统一标准化输出</a:t>
            </a:r>
            <a:endParaRPr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927332" y="9555756"/>
            <a:ext cx="324663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多通道智能路由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统一计量计价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统一安全预警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数据质量监控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数据资产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沉淀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左大括号 13"/>
          <p:cNvSpPr/>
          <p:nvPr/>
        </p:nvSpPr>
        <p:spPr>
          <a:xfrm>
            <a:off x="7340348" y="9628908"/>
            <a:ext cx="435371" cy="297383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5678512" y="2394628"/>
            <a:ext cx="3540252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 名称由来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166194" y="3050242"/>
            <a:ext cx="1201369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将各类型外部数据源通过“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r>
              <a:rPr lang="zh-CN" altLang="en-US" sz="4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工之</a:t>
            </a:r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渠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”，“引流”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政企内部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8" name="直线连接符 17"/>
          <p:cNvCxnSpPr/>
          <p:nvPr/>
        </p:nvCxnSpPr>
        <p:spPr>
          <a:xfrm>
            <a:off x="14500460" y="2450592"/>
            <a:ext cx="0" cy="102595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9" grpId="0"/>
      <p:bldP spid="8" grpId="0"/>
      <p:bldP spid="12" grpId="0"/>
      <p:bldP spid="11" grpId="0"/>
      <p:bldP spid="13" grpId="0"/>
      <p:bldP spid="14" grpId="0" animBg="1"/>
      <p:bldP spid="16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矩形 105"/>
          <p:cNvSpPr/>
          <p:nvPr/>
        </p:nvSpPr>
        <p:spPr>
          <a:xfrm>
            <a:off x="11156759" y="2244939"/>
            <a:ext cx="9338780" cy="9162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56738" y="386570"/>
            <a:ext cx="15745785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天渠定位：外源一点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接入，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统一集约化扎口管理，隔离外部风险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3129603" y="4721009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>
            <a:spLocks noChangeAspect="1"/>
          </p:cNvSpPr>
          <p:nvPr/>
        </p:nvSpPr>
        <p:spPr>
          <a:xfrm>
            <a:off x="5686536" y="4773329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>
            <a:spLocks noChangeAspect="1"/>
          </p:cNvSpPr>
          <p:nvPr/>
        </p:nvSpPr>
        <p:spPr>
          <a:xfrm>
            <a:off x="4170605" y="6580991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>
            <a:spLocks noChangeAspect="1"/>
          </p:cNvSpPr>
          <p:nvPr/>
        </p:nvSpPr>
        <p:spPr>
          <a:xfrm>
            <a:off x="6603001" y="6661770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2528872" y="8169423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>
            <a:spLocks noChangeAspect="1"/>
          </p:cNvSpPr>
          <p:nvPr/>
        </p:nvSpPr>
        <p:spPr>
          <a:xfrm>
            <a:off x="5695405" y="8448823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7460384" y="4809025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9" name="直线连接符 18"/>
          <p:cNvCxnSpPr>
            <a:stCxn id="11" idx="7"/>
            <a:endCxn id="14" idx="3"/>
          </p:cNvCxnSpPr>
          <p:nvPr/>
        </p:nvCxnSpPr>
        <p:spPr>
          <a:xfrm flipV="1">
            <a:off x="7079284" y="5285991"/>
            <a:ext cx="462817" cy="1457613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 flipH="1" flipV="1">
            <a:off x="5965536" y="5367825"/>
            <a:ext cx="8869" cy="3116694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线连接符 30"/>
          <p:cNvCxnSpPr/>
          <p:nvPr/>
        </p:nvCxnSpPr>
        <p:spPr>
          <a:xfrm>
            <a:off x="3605886" y="5233671"/>
            <a:ext cx="843719" cy="1383016"/>
          </a:xfrm>
          <a:prstGeom prst="line">
            <a:avLst/>
          </a:prstGeom>
          <a:ln w="571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线连接符 33"/>
          <p:cNvCxnSpPr/>
          <p:nvPr/>
        </p:nvCxnSpPr>
        <p:spPr>
          <a:xfrm>
            <a:off x="3687603" y="5036105"/>
            <a:ext cx="2997115" cy="1743195"/>
          </a:xfrm>
          <a:prstGeom prst="line">
            <a:avLst/>
          </a:prstGeom>
          <a:ln w="571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连接符 48"/>
          <p:cNvCxnSpPr/>
          <p:nvPr/>
        </p:nvCxnSpPr>
        <p:spPr>
          <a:xfrm>
            <a:off x="6162819" y="5285991"/>
            <a:ext cx="719182" cy="1411475"/>
          </a:xfrm>
          <a:prstGeom prst="line">
            <a:avLst/>
          </a:prstGeom>
          <a:ln w="571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>
            <a:spLocks noChangeAspect="1"/>
          </p:cNvSpPr>
          <p:nvPr/>
        </p:nvSpPr>
        <p:spPr>
          <a:xfrm>
            <a:off x="3806196" y="9861150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椭圆 57"/>
          <p:cNvSpPr>
            <a:spLocks noChangeAspect="1"/>
          </p:cNvSpPr>
          <p:nvPr/>
        </p:nvSpPr>
        <p:spPr>
          <a:xfrm>
            <a:off x="4364196" y="9438120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椭圆 61"/>
          <p:cNvSpPr>
            <a:spLocks noChangeAspect="1"/>
          </p:cNvSpPr>
          <p:nvPr/>
        </p:nvSpPr>
        <p:spPr>
          <a:xfrm>
            <a:off x="4728605" y="9948971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13500862" y="4154924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14039853" y="5332129"/>
            <a:ext cx="3691244" cy="36965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>
            <a:off x="13141089" y="9221631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>
            <a:off x="14491695" y="9713462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>
            <a:off x="16037821" y="9762070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>
            <a:off x="17599581" y="9367670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>
            <a:off x="17453291" y="4251958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>
            <a:off x="15631665" y="3870117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虚尾箭头 60"/>
          <p:cNvSpPr/>
          <p:nvPr/>
        </p:nvSpPr>
        <p:spPr>
          <a:xfrm>
            <a:off x="10109183" y="7019007"/>
            <a:ext cx="783772" cy="687671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文本框 77"/>
          <p:cNvSpPr txBox="1"/>
          <p:nvPr/>
        </p:nvSpPr>
        <p:spPr>
          <a:xfrm>
            <a:off x="15075708" y="6735810"/>
            <a:ext cx="1653923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None/>
            </a:pPr>
            <a:r>
              <a:rPr lang="zh-CN" altLang="en-US" sz="5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天渠</a:t>
            </a:r>
            <a:endParaRPr lang="zh-CN" altLang="en-US" sz="5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84" name="直线连接符 83"/>
          <p:cNvCxnSpPr/>
          <p:nvPr/>
        </p:nvCxnSpPr>
        <p:spPr>
          <a:xfrm flipH="1" flipV="1">
            <a:off x="17089680" y="8748855"/>
            <a:ext cx="515166" cy="553625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/>
          <p:cNvCxnSpPr>
            <a:stCxn id="64" idx="5"/>
          </p:cNvCxnSpPr>
          <p:nvPr/>
        </p:nvCxnSpPr>
        <p:spPr>
          <a:xfrm>
            <a:off x="13977145" y="4631890"/>
            <a:ext cx="661933" cy="1034698"/>
          </a:xfrm>
          <a:prstGeom prst="line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椭圆 106"/>
          <p:cNvSpPr>
            <a:spLocks noChangeAspect="1"/>
          </p:cNvSpPr>
          <p:nvPr/>
        </p:nvSpPr>
        <p:spPr>
          <a:xfrm>
            <a:off x="5136614" y="9360535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8" name="椭圆 107"/>
          <p:cNvSpPr>
            <a:spLocks noChangeAspect="1"/>
          </p:cNvSpPr>
          <p:nvPr/>
        </p:nvSpPr>
        <p:spPr>
          <a:xfrm>
            <a:off x="5442118" y="9919583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0" name="矩形 109"/>
          <p:cNvSpPr/>
          <p:nvPr/>
        </p:nvSpPr>
        <p:spPr>
          <a:xfrm rot="1075878">
            <a:off x="17468215" y="3570331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5375040" y="3269034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 rot="19852909">
            <a:off x="12802007" y="3606098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 rot="1950627">
            <a:off x="12401477" y="9810213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 rot="567861">
            <a:off x="14003218" y="10327761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 rot="21227764">
            <a:off x="15860268" y="10346399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7" name="矩形 116"/>
          <p:cNvSpPr/>
          <p:nvPr/>
        </p:nvSpPr>
        <p:spPr>
          <a:xfrm rot="20469609">
            <a:off x="17661244" y="9921477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3493389" y="2305151"/>
            <a:ext cx="5109091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目标：一点接入、统一共享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456739" y="2244939"/>
            <a:ext cx="9338780" cy="916240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文本框 121"/>
          <p:cNvSpPr txBox="1"/>
          <p:nvPr/>
        </p:nvSpPr>
        <p:spPr>
          <a:xfrm>
            <a:off x="2909293" y="2529332"/>
            <a:ext cx="5109091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现状：各自</a:t>
            </a:r>
            <a:r>
              <a:rPr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接入</a:t>
            </a:r>
            <a:r>
              <a:rPr lang="zh-CN" altLang="en-US" sz="3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，重复建设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77" name="直线连接符 76"/>
          <p:cNvCxnSpPr/>
          <p:nvPr/>
        </p:nvCxnSpPr>
        <p:spPr>
          <a:xfrm flipV="1">
            <a:off x="4646888" y="5285991"/>
            <a:ext cx="1121365" cy="1412530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/>
          <p:cNvCxnSpPr/>
          <p:nvPr/>
        </p:nvCxnSpPr>
        <p:spPr>
          <a:xfrm flipV="1">
            <a:off x="2807872" y="5315505"/>
            <a:ext cx="600731" cy="2889614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5404725" y="4251958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2862112" y="4157136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7343194" y="4208326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lang="en-US" altLang="zh-CN" sz="32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6384639" y="7216728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3927594" y="7149986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339479" y="8177311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6162556" y="8465988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4171612" y="10602848"/>
            <a:ext cx="2124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更多业务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8547211" y="4647584"/>
            <a:ext cx="4828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32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92416" y="5465789"/>
            <a:ext cx="3476235" cy="38614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统一采购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统一接入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统一转换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统一输出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统一落地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统一管控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21228633" y="4177887"/>
            <a:ext cx="5937844" cy="70788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统一归口管理多渠道服务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76" name="直线连接符 75"/>
          <p:cNvCxnSpPr>
            <a:endCxn id="65" idx="0"/>
          </p:cNvCxnSpPr>
          <p:nvPr/>
        </p:nvCxnSpPr>
        <p:spPr>
          <a:xfrm flipH="1">
            <a:off x="15885475" y="4410560"/>
            <a:ext cx="17229" cy="921569"/>
          </a:xfrm>
          <a:prstGeom prst="line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线连接符 96"/>
          <p:cNvCxnSpPr/>
          <p:nvPr/>
        </p:nvCxnSpPr>
        <p:spPr>
          <a:xfrm flipH="1">
            <a:off x="17003503" y="4809025"/>
            <a:ext cx="596078" cy="908674"/>
          </a:xfrm>
          <a:prstGeom prst="line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线连接符 98"/>
          <p:cNvCxnSpPr>
            <a:stCxn id="69" idx="0"/>
          </p:cNvCxnSpPr>
          <p:nvPr/>
        </p:nvCxnSpPr>
        <p:spPr>
          <a:xfrm flipH="1" flipV="1">
            <a:off x="16202523" y="9086365"/>
            <a:ext cx="114298" cy="675705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线连接符 99"/>
          <p:cNvCxnSpPr/>
          <p:nvPr/>
        </p:nvCxnSpPr>
        <p:spPr>
          <a:xfrm flipV="1">
            <a:off x="14966751" y="9026022"/>
            <a:ext cx="229117" cy="670028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/>
          <p:cNvCxnSpPr>
            <a:stCxn id="67" idx="7"/>
          </p:cNvCxnSpPr>
          <p:nvPr/>
        </p:nvCxnSpPr>
        <p:spPr>
          <a:xfrm flipV="1">
            <a:off x="13617372" y="8668348"/>
            <a:ext cx="814689" cy="635117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矩形 103"/>
          <p:cNvSpPr/>
          <p:nvPr/>
        </p:nvSpPr>
        <p:spPr>
          <a:xfrm>
            <a:off x="18973375" y="4124127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32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8973375" y="9265973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2" name="直线连接符 31"/>
          <p:cNvCxnSpPr/>
          <p:nvPr/>
        </p:nvCxnSpPr>
        <p:spPr>
          <a:xfrm>
            <a:off x="11156759" y="7216728"/>
            <a:ext cx="2820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/>
          <p:cNvCxnSpPr>
            <a:stCxn id="65" idx="6"/>
          </p:cNvCxnSpPr>
          <p:nvPr/>
        </p:nvCxnSpPr>
        <p:spPr>
          <a:xfrm flipV="1">
            <a:off x="17731097" y="7149986"/>
            <a:ext cx="2764442" cy="30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/>
          <p:cNvSpPr txBox="1"/>
          <p:nvPr/>
        </p:nvSpPr>
        <p:spPr>
          <a:xfrm flipH="1">
            <a:off x="11509332" y="7773055"/>
            <a:ext cx="61472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4" name="文本框 123"/>
          <p:cNvSpPr txBox="1"/>
          <p:nvPr/>
        </p:nvSpPr>
        <p:spPr>
          <a:xfrm flipH="1">
            <a:off x="11522586" y="5361162"/>
            <a:ext cx="61472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矩形 80"/>
          <p:cNvSpPr/>
          <p:nvPr/>
        </p:nvSpPr>
        <p:spPr>
          <a:xfrm>
            <a:off x="3596156" y="11124176"/>
            <a:ext cx="24622227" cy="30249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9" name="矩形 108"/>
          <p:cNvSpPr/>
          <p:nvPr/>
        </p:nvSpPr>
        <p:spPr>
          <a:xfrm>
            <a:off x="3596156" y="5023449"/>
            <a:ext cx="24622227" cy="6003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10824" y="128719"/>
            <a:ext cx="5466561" cy="7205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天渠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企业解决方案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67001" y="11967037"/>
            <a:ext cx="22465399" cy="186771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19320730" y="12880878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2" name="右箭头 71"/>
          <p:cNvSpPr/>
          <p:nvPr/>
        </p:nvSpPr>
        <p:spPr>
          <a:xfrm rot="5400000">
            <a:off x="15916454" y="4484062"/>
            <a:ext cx="769324" cy="654275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右箭头 72"/>
          <p:cNvSpPr/>
          <p:nvPr/>
        </p:nvSpPr>
        <p:spPr>
          <a:xfrm rot="5400000">
            <a:off x="15764348" y="11065869"/>
            <a:ext cx="909272" cy="776520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 w="95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16691733" y="4513612"/>
            <a:ext cx="121058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数据流向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16646542" y="11131114"/>
            <a:ext cx="2710999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数据流向（打通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ESB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4567458" y="12065450"/>
            <a:ext cx="439094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应用调用方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（各下游系统）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11925168" y="12777422"/>
            <a:ext cx="1754698" cy="9024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风控系统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13720241" y="12754787"/>
            <a:ext cx="1754698" cy="9024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信贷系统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15515770" y="12770848"/>
            <a:ext cx="1754698" cy="9024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互金系统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5067001" y="5181275"/>
            <a:ext cx="22465399" cy="57704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15797215" y="5294148"/>
            <a:ext cx="110799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天渠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290974" y="6038103"/>
            <a:ext cx="2356389" cy="4589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·</a:t>
            </a:r>
            <a:endParaRPr kumimoji="1"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10115820" y="6038103"/>
            <a:ext cx="9043011" cy="4589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9371087" y="6038103"/>
            <a:ext cx="7791241" cy="45893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文本框 69"/>
          <p:cNvSpPr txBox="1"/>
          <p:nvPr/>
        </p:nvSpPr>
        <p:spPr>
          <a:xfrm>
            <a:off x="5670416" y="6185558"/>
            <a:ext cx="1723549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服务集市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10373342" y="6988168"/>
            <a:ext cx="8498295" cy="10535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10381622" y="9519874"/>
            <a:ext cx="8490015" cy="999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文本框 87"/>
          <p:cNvSpPr txBox="1"/>
          <p:nvPr/>
        </p:nvSpPr>
        <p:spPr>
          <a:xfrm>
            <a:off x="10448848" y="7266719"/>
            <a:ext cx="309808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外部接入适配层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0448848" y="9715105"/>
            <a:ext cx="275546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下游标准服务层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13217198" y="9720528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10381622" y="8151736"/>
            <a:ext cx="1482248" cy="1265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12135523" y="8151736"/>
            <a:ext cx="1482248" cy="1265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14245090" y="9720528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15288100" y="9720528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3203224" y="7260449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4231116" y="7260449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kumimoji="1"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15235216" y="7260449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6238420" y="7260449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kumimoji="1"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16052976" y="9567598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18029653" y="7107519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1" name="矩形 130"/>
          <p:cNvSpPr/>
          <p:nvPr/>
        </p:nvSpPr>
        <p:spPr>
          <a:xfrm>
            <a:off x="13891975" y="8151736"/>
            <a:ext cx="1482248" cy="1265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认证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鉴权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>
            <a:off x="15626422" y="8151736"/>
            <a:ext cx="1482248" cy="1265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质量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3" name="矩形 132"/>
          <p:cNvSpPr/>
          <p:nvPr/>
        </p:nvSpPr>
        <p:spPr>
          <a:xfrm>
            <a:off x="17380324" y="8151736"/>
            <a:ext cx="1482248" cy="1265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预警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4" name="矩形 133"/>
          <p:cNvSpPr/>
          <p:nvPr/>
        </p:nvSpPr>
        <p:spPr>
          <a:xfrm>
            <a:off x="22141227" y="7016604"/>
            <a:ext cx="1100671" cy="1606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5" name="矩形 134"/>
          <p:cNvSpPr/>
          <p:nvPr/>
        </p:nvSpPr>
        <p:spPr>
          <a:xfrm>
            <a:off x="23371623" y="7016604"/>
            <a:ext cx="1100671" cy="1606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6" name="矩形 135"/>
          <p:cNvSpPr/>
          <p:nvPr/>
        </p:nvSpPr>
        <p:spPr>
          <a:xfrm>
            <a:off x="22141227" y="8781412"/>
            <a:ext cx="1100671" cy="160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质量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20879901" y="8781412"/>
            <a:ext cx="1100671" cy="1598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24611853" y="7016604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预警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9" name="矩形 138"/>
          <p:cNvSpPr/>
          <p:nvPr/>
        </p:nvSpPr>
        <p:spPr>
          <a:xfrm>
            <a:off x="23371623" y="8781412"/>
            <a:ext cx="1100671" cy="1598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计量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计费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19621161" y="8781412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发布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24611853" y="8781412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统计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2" name="矩形 141"/>
          <p:cNvSpPr/>
          <p:nvPr/>
        </p:nvSpPr>
        <p:spPr>
          <a:xfrm>
            <a:off x="19621161" y="7016604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21901395" y="6170170"/>
            <a:ext cx="2646878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服务治理后台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13423990" y="6170170"/>
            <a:ext cx="172194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网关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17227400" y="7257209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6" name="矩形 145"/>
          <p:cNvSpPr/>
          <p:nvPr/>
        </p:nvSpPr>
        <p:spPr>
          <a:xfrm>
            <a:off x="7830550" y="6038103"/>
            <a:ext cx="2098223" cy="4589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·</a:t>
            </a:r>
            <a:endParaRPr kumimoji="1" lang="zh-CN" altLang="en-US" dirty="0"/>
          </a:p>
        </p:txBody>
      </p:sp>
      <p:sp>
        <p:nvSpPr>
          <p:cNvPr id="147" name="文本框 146"/>
          <p:cNvSpPr txBox="1"/>
          <p:nvPr/>
        </p:nvSpPr>
        <p:spPr>
          <a:xfrm>
            <a:off x="8041916" y="6185558"/>
            <a:ext cx="1723549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监控大屏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8087429" y="7023684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流向地图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8087429" y="9511484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态势感知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8087429" y="8673235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预警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25853788" y="7016604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合规审查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8087429" y="7844979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实时动态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5679941" y="7023684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服务分类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5679941" y="7844979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搜索查阅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5679941" y="9511484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评价反馈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5679941" y="8673235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开通接入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25834611" y="8781412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监管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审计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20879901" y="7016604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授权管理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3596156" y="1017678"/>
            <a:ext cx="24622228" cy="3367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0" name="文本框 169"/>
          <p:cNvSpPr txBox="1"/>
          <p:nvPr/>
        </p:nvSpPr>
        <p:spPr>
          <a:xfrm>
            <a:off x="14435877" y="1045097"/>
            <a:ext cx="341632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外部多渠道服务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8834777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司法涉诉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7721010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多头借贷</a:t>
            </a:r>
            <a:endParaRPr kumimoji="1" lang="zh-CN" altLang="en-US" sz="2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9924655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手机实名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8810890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身份核验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13265950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纳税信息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2152185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1038420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工商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法人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4379715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房产估值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15493480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车辆估值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22147991" y="2588036"/>
            <a:ext cx="7581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6607245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征信</a:t>
            </a:r>
            <a:endParaRPr kumimoji="1" lang="en-US" altLang="zh-CN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" name="椭圆 107"/>
          <p:cNvSpPr/>
          <p:nvPr/>
        </p:nvSpPr>
        <p:spPr>
          <a:xfrm>
            <a:off x="17292493" y="12777422"/>
            <a:ext cx="1754698" cy="90241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柜面系统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0" name="文本框 109"/>
          <p:cNvSpPr txBox="1"/>
          <p:nvPr/>
        </p:nvSpPr>
        <p:spPr>
          <a:xfrm flipH="1">
            <a:off x="3762199" y="7670666"/>
            <a:ext cx="119281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内网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 flipH="1">
            <a:off x="3777773" y="2297655"/>
            <a:ext cx="240546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外网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专线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19921445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充值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21037044" y="2005213"/>
            <a:ext cx="786384" cy="200296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短信下发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 flipH="1">
            <a:off x="3746832" y="12320434"/>
            <a:ext cx="114288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下游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2542232" y="1120599"/>
            <a:ext cx="11884565" cy="3367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3809" y="150643"/>
            <a:ext cx="5466561" cy="7205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天渠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政务解决方案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26468" y="12034949"/>
            <a:ext cx="7515164" cy="1867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8617407" y="12948790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748952" y="1904333"/>
            <a:ext cx="5544765" cy="23346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953228" y="2775115"/>
            <a:ext cx="1453067" cy="11867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465649" y="2775115"/>
            <a:ext cx="1453067" cy="11867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5969795" y="2779340"/>
            <a:ext cx="1453067" cy="11867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422862" y="2964091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231200" y="2040303"/>
            <a:ext cx="2853538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DAAS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服务商</a:t>
            </a: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8621982" y="2804298"/>
            <a:ext cx="1453067" cy="11867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>
          <a:xfrm>
            <a:off x="10162595" y="2804298"/>
            <a:ext cx="1453067" cy="11867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2" name="椭圆 61"/>
          <p:cNvSpPr/>
          <p:nvPr/>
        </p:nvSpPr>
        <p:spPr>
          <a:xfrm>
            <a:off x="11664298" y="2804298"/>
            <a:ext cx="1453067" cy="11867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2965775" y="2964090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238019" y="1163285"/>
            <a:ext cx="249299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商业数据源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2542232" y="5393924"/>
            <a:ext cx="22465399" cy="577049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右箭头 71"/>
          <p:cNvSpPr/>
          <p:nvPr/>
        </p:nvSpPr>
        <p:spPr>
          <a:xfrm rot="5400000">
            <a:off x="7951433" y="4626214"/>
            <a:ext cx="769324" cy="6542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右箭头 72"/>
          <p:cNvSpPr/>
          <p:nvPr/>
        </p:nvSpPr>
        <p:spPr>
          <a:xfrm rot="5400000">
            <a:off x="5463809" y="11300270"/>
            <a:ext cx="769324" cy="6542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12920748" y="5452523"/>
            <a:ext cx="5959324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政务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DAAS</a:t>
            </a: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平台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（基于聚合</a:t>
            </a:r>
            <a:r>
              <a:rPr lang="en-US" altLang="zh-CN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天渠）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677581" y="4654567"/>
            <a:ext cx="2505301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数据流（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Internet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214754" y="11293625"/>
            <a:ext cx="2505301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数据流（</a:t>
            </a:r>
            <a:r>
              <a:rPr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Internet</a:t>
            </a: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5215825" y="12156868"/>
            <a:ext cx="1826141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辖区企业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2766205" y="6250752"/>
            <a:ext cx="2356389" cy="4589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·</a:t>
            </a:r>
            <a:endParaRPr kumimoji="1" lang="zh-CN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7591051" y="6250752"/>
            <a:ext cx="9043011" cy="4589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16846318" y="6250752"/>
            <a:ext cx="7791241" cy="45893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文本框 80"/>
          <p:cNvSpPr txBox="1"/>
          <p:nvPr/>
        </p:nvSpPr>
        <p:spPr>
          <a:xfrm>
            <a:off x="3145647" y="6398207"/>
            <a:ext cx="1723549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服务集市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7848573" y="7200817"/>
            <a:ext cx="8498295" cy="10535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7856853" y="9732523"/>
            <a:ext cx="8490015" cy="99906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文本框 83"/>
          <p:cNvSpPr txBox="1"/>
          <p:nvPr/>
        </p:nvSpPr>
        <p:spPr>
          <a:xfrm>
            <a:off x="7924079" y="7479368"/>
            <a:ext cx="309808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外部接入适配层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7924079" y="9927754"/>
            <a:ext cx="275546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下游标准服务层</a:t>
            </a:r>
            <a:endParaRPr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0692429" y="9933177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7856853" y="8364385"/>
            <a:ext cx="1482248" cy="1265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</a:t>
            </a:r>
            <a:endParaRPr kumimoji="1" lang="zh-CN" altLang="en-US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9610754" y="8364385"/>
            <a:ext cx="1482248" cy="1265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11720321" y="9933177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12763331" y="9933177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10678455" y="7473098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11706347" y="7473098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kumimoji="1"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12710447" y="7473098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13713651" y="7473098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kumimoji="1"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3528207" y="9780247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5504884" y="7320168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1367206" y="8364385"/>
            <a:ext cx="1482248" cy="1265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认证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鉴权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13101653" y="8364385"/>
            <a:ext cx="1482248" cy="1265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质量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14855555" y="8364385"/>
            <a:ext cx="1482248" cy="12652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预警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19616458" y="7229253"/>
            <a:ext cx="1100671" cy="1606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路由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20846854" y="7229253"/>
            <a:ext cx="1100671" cy="16068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缓存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19616458" y="8994061"/>
            <a:ext cx="1100671" cy="160391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质量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18355132" y="8994061"/>
            <a:ext cx="1100671" cy="1598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22087084" y="7229253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预警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策略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20846854" y="8994061"/>
            <a:ext cx="1100671" cy="15988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计量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计费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7096392" y="8994061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发布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22087084" y="8994061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统计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17096392" y="7229253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19376626" y="6382819"/>
            <a:ext cx="2646878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服务治理后台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10899221" y="6382819"/>
            <a:ext cx="1721946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网关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3068933" y="12845334"/>
            <a:ext cx="1754698" cy="902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2" name="椭圆 121"/>
          <p:cNvSpPr/>
          <p:nvPr/>
        </p:nvSpPr>
        <p:spPr>
          <a:xfrm>
            <a:off x="4864006" y="12822699"/>
            <a:ext cx="1754698" cy="902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3" name="椭圆 122"/>
          <p:cNvSpPr/>
          <p:nvPr/>
        </p:nvSpPr>
        <p:spPr>
          <a:xfrm>
            <a:off x="6659535" y="12838760"/>
            <a:ext cx="1754698" cy="902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4" name="矩形 123"/>
          <p:cNvSpPr/>
          <p:nvPr/>
        </p:nvSpPr>
        <p:spPr>
          <a:xfrm>
            <a:off x="14702631" y="7469858"/>
            <a:ext cx="867916" cy="5123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</a:t>
            </a:r>
            <a:r>
              <a:rPr kumimoji="1" lang="en-US" altLang="zh-CN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endParaRPr kumimoji="1"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414500" y="1904333"/>
            <a:ext cx="5449865" cy="23346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9826726" y="1969757"/>
            <a:ext cx="2853538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DAAS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服务商</a:t>
            </a: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3670625" y="2945040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4601427" y="1140425"/>
            <a:ext cx="10406204" cy="33678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15284397" y="1924159"/>
            <a:ext cx="4072191" cy="23346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5488673" y="2794941"/>
            <a:ext cx="1453067" cy="11867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17001094" y="2794941"/>
            <a:ext cx="1453067" cy="11867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8405883" y="2983916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16197303" y="2060129"/>
            <a:ext cx="2079415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政务机构</a:t>
            </a: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椭圆 92"/>
          <p:cNvSpPr/>
          <p:nvPr/>
        </p:nvSpPr>
        <p:spPr>
          <a:xfrm>
            <a:off x="19709627" y="2824124"/>
            <a:ext cx="1453067" cy="11867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21250240" y="2824124"/>
            <a:ext cx="1453067" cy="1186776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22668946" y="2983916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8231375" y="1199498"/>
            <a:ext cx="249299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政务数据源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9502145" y="1924159"/>
            <a:ext cx="4065391" cy="2334638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6" name="文本框 125"/>
          <p:cNvSpPr txBox="1"/>
          <p:nvPr/>
        </p:nvSpPr>
        <p:spPr>
          <a:xfrm>
            <a:off x="20473122" y="2067078"/>
            <a:ext cx="2079415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政务机构</a:t>
            </a: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23492287" y="2983916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10206205" y="12034949"/>
            <a:ext cx="6427858" cy="1867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9" name="文本框 128"/>
          <p:cNvSpPr txBox="1"/>
          <p:nvPr/>
        </p:nvSpPr>
        <p:spPr>
          <a:xfrm>
            <a:off x="15619184" y="12859788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0" name="右箭头 129"/>
          <p:cNvSpPr/>
          <p:nvPr/>
        </p:nvSpPr>
        <p:spPr>
          <a:xfrm rot="5400000">
            <a:off x="13143545" y="11300271"/>
            <a:ext cx="769324" cy="6542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13894490" y="11293626"/>
            <a:ext cx="223651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数据流（政务云）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12371573" y="12133363"/>
            <a:ext cx="2646878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辖区政府机构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3" name="椭圆 132"/>
          <p:cNvSpPr/>
          <p:nvPr/>
        </p:nvSpPr>
        <p:spPr>
          <a:xfrm>
            <a:off x="10367669" y="12845335"/>
            <a:ext cx="1754698" cy="902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机构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4" name="椭圆 133"/>
          <p:cNvSpPr/>
          <p:nvPr/>
        </p:nvSpPr>
        <p:spPr>
          <a:xfrm>
            <a:off x="12162742" y="12822700"/>
            <a:ext cx="1754698" cy="902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机构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5" name="椭圆 134"/>
          <p:cNvSpPr/>
          <p:nvPr/>
        </p:nvSpPr>
        <p:spPr>
          <a:xfrm>
            <a:off x="13958271" y="12838761"/>
            <a:ext cx="1754698" cy="902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机构</a:t>
            </a:r>
            <a:r>
              <a:rPr kumimoji="1" lang="en-US" altLang="zh-CN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6" name="右箭头 135"/>
          <p:cNvSpPr/>
          <p:nvPr/>
        </p:nvSpPr>
        <p:spPr>
          <a:xfrm rot="5400000">
            <a:off x="19098433" y="4606735"/>
            <a:ext cx="769324" cy="6542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7" name="文本框 136"/>
          <p:cNvSpPr txBox="1"/>
          <p:nvPr/>
        </p:nvSpPr>
        <p:spPr>
          <a:xfrm>
            <a:off x="19810233" y="4675134"/>
            <a:ext cx="223651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数据流（政务云）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16766645" y="12034949"/>
            <a:ext cx="8240986" cy="186771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9" name="右箭头 138"/>
          <p:cNvSpPr/>
          <p:nvPr/>
        </p:nvSpPr>
        <p:spPr>
          <a:xfrm rot="5400000">
            <a:off x="20028582" y="11284016"/>
            <a:ext cx="769324" cy="654275"/>
          </a:xfrm>
          <a:prstGeom prst="rightArrow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0" name="文本框 139"/>
          <p:cNvSpPr txBox="1"/>
          <p:nvPr/>
        </p:nvSpPr>
        <p:spPr>
          <a:xfrm>
            <a:off x="20779527" y="11277371"/>
            <a:ext cx="2236510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数据流（政务云）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8645669" y="12075500"/>
            <a:ext cx="4288353" cy="5847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辖区便民自助查询服务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2" name="椭圆 141"/>
          <p:cNvSpPr/>
          <p:nvPr/>
        </p:nvSpPr>
        <p:spPr>
          <a:xfrm>
            <a:off x="18225602" y="12822699"/>
            <a:ext cx="2360635" cy="902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便民综合查询自助一体机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3" name="椭圆 142"/>
          <p:cNvSpPr/>
          <p:nvPr/>
        </p:nvSpPr>
        <p:spPr>
          <a:xfrm>
            <a:off x="20664245" y="12822699"/>
            <a:ext cx="2206514" cy="90241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便民</a:t>
            </a:r>
            <a:r>
              <a:rPr kumimoji="1" lang="zh-CN" altLang="en-US" sz="1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综合查询小程序</a:t>
            </a:r>
            <a:endParaRPr kumimoji="1" lang="zh-CN" altLang="en-US" sz="1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22937640" y="12884354"/>
            <a:ext cx="89859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6" name="文本框 145"/>
          <p:cNvSpPr txBox="1"/>
          <p:nvPr/>
        </p:nvSpPr>
        <p:spPr>
          <a:xfrm>
            <a:off x="15433215" y="12047259"/>
            <a:ext cx="121058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对内服务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23777614" y="12092794"/>
            <a:ext cx="121058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公众服务</a:t>
            </a:r>
            <a:endParaRPr lang="zh-CN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5305781" y="6250752"/>
            <a:ext cx="2098223" cy="45893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mtClean="0"/>
              <a:t>·</a:t>
            </a:r>
            <a:endParaRPr kumimoji="1" lang="zh-CN" altLang="en-US" dirty="0"/>
          </a:p>
        </p:txBody>
      </p:sp>
      <p:sp>
        <p:nvSpPr>
          <p:cNvPr id="149" name="文本框 148"/>
          <p:cNvSpPr txBox="1"/>
          <p:nvPr/>
        </p:nvSpPr>
        <p:spPr>
          <a:xfrm>
            <a:off x="5517147" y="6398207"/>
            <a:ext cx="1723549" cy="55399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监控大屏</a:t>
            </a:r>
            <a:endParaRPr lang="en-US" altLang="zh-CN" sz="3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5562660" y="7236333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流向地图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5562660" y="9724133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态势感知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5562660" y="8885884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</a:t>
            </a:r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预警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23329019" y="7229253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合规审查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5562660" y="8057628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实时动态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3155172" y="7236333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服务分类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5" name="矩形 154"/>
          <p:cNvSpPr/>
          <p:nvPr/>
        </p:nvSpPr>
        <p:spPr>
          <a:xfrm>
            <a:off x="3155172" y="8057628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搜索查阅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3155172" y="9724133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评价反馈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>
          <a:xfrm>
            <a:off x="3155172" y="8885884"/>
            <a:ext cx="1628815" cy="7111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开通接入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8" name="矩形 157"/>
          <p:cNvSpPr/>
          <p:nvPr/>
        </p:nvSpPr>
        <p:spPr>
          <a:xfrm>
            <a:off x="23309842" y="8994061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监管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审计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9" name="矩形 158"/>
          <p:cNvSpPr/>
          <p:nvPr/>
        </p:nvSpPr>
        <p:spPr>
          <a:xfrm>
            <a:off x="18355132" y="7229253"/>
            <a:ext cx="1100671" cy="160687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授权管理</a:t>
            </a:r>
            <a:endParaRPr kumimoji="1" lang="en-US" altLang="zh-CN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40" y="386570"/>
            <a:ext cx="2688796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建设要点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" name="组 2"/>
          <p:cNvGrpSpPr/>
          <p:nvPr/>
        </p:nvGrpSpPr>
        <p:grpSpPr>
          <a:xfrm>
            <a:off x="7751279" y="1733784"/>
            <a:ext cx="12479821" cy="10267716"/>
            <a:chOff x="9427679" y="4038835"/>
            <a:chExt cx="4927599" cy="4278724"/>
          </a:xfrm>
        </p:grpSpPr>
        <p:sp>
          <p:nvSpPr>
            <p:cNvPr id="10" name="Freeform 9"/>
            <p:cNvSpPr/>
            <p:nvPr/>
          </p:nvSpPr>
          <p:spPr bwMode="auto">
            <a:xfrm>
              <a:off x="9430854" y="4049947"/>
              <a:ext cx="4921250" cy="4264025"/>
            </a:xfrm>
            <a:custGeom>
              <a:avLst/>
              <a:gdLst>
                <a:gd name="T0" fmla="*/ 2326 w 3100"/>
                <a:gd name="T1" fmla="*/ 0 h 2686"/>
                <a:gd name="T2" fmla="*/ 3100 w 3100"/>
                <a:gd name="T3" fmla="*/ 1344 h 2686"/>
                <a:gd name="T4" fmla="*/ 2326 w 3100"/>
                <a:gd name="T5" fmla="*/ 2686 h 2686"/>
                <a:gd name="T6" fmla="*/ 774 w 3100"/>
                <a:gd name="T7" fmla="*/ 2686 h 2686"/>
                <a:gd name="T8" fmla="*/ 0 w 3100"/>
                <a:gd name="T9" fmla="*/ 1344 h 2686"/>
                <a:gd name="T10" fmla="*/ 774 w 3100"/>
                <a:gd name="T11" fmla="*/ 0 h 2686"/>
                <a:gd name="T12" fmla="*/ 2326 w 3100"/>
                <a:gd name="T13" fmla="*/ 0 h 2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0" h="2686">
                  <a:moveTo>
                    <a:pt x="2326" y="0"/>
                  </a:moveTo>
                  <a:lnTo>
                    <a:pt x="3100" y="1344"/>
                  </a:lnTo>
                  <a:lnTo>
                    <a:pt x="2326" y="2686"/>
                  </a:lnTo>
                  <a:lnTo>
                    <a:pt x="774" y="2686"/>
                  </a:lnTo>
                  <a:lnTo>
                    <a:pt x="0" y="1344"/>
                  </a:lnTo>
                  <a:lnTo>
                    <a:pt x="774" y="0"/>
                  </a:lnTo>
                  <a:lnTo>
                    <a:pt x="2326" y="0"/>
                  </a:lnTo>
                  <a:close/>
                </a:path>
              </a:pathLst>
            </a:custGeom>
            <a:solidFill>
              <a:srgbClr val="4F81B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345"/>
            <p:cNvSpPr/>
            <p:nvPr/>
          </p:nvSpPr>
          <p:spPr bwMode="auto">
            <a:xfrm>
              <a:off x="10661201" y="4053162"/>
              <a:ext cx="3694077" cy="2133825"/>
            </a:xfrm>
            <a:custGeom>
              <a:avLst/>
              <a:gdLst>
                <a:gd name="T0" fmla="*/ 2273 w 3407"/>
                <a:gd name="T1" fmla="*/ 0 h 1968"/>
                <a:gd name="T2" fmla="*/ 0 w 3407"/>
                <a:gd name="T3" fmla="*/ 0 h 1968"/>
                <a:gd name="T4" fmla="*/ 3407 w 3407"/>
                <a:gd name="T5" fmla="*/ 1968 h 1968"/>
                <a:gd name="T6" fmla="*/ 2273 w 3407"/>
                <a:gd name="T7" fmla="*/ 0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7" h="1968">
                  <a:moveTo>
                    <a:pt x="2273" y="0"/>
                  </a:moveTo>
                  <a:lnTo>
                    <a:pt x="0" y="0"/>
                  </a:lnTo>
                  <a:lnTo>
                    <a:pt x="3407" y="1968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22"/>
            <p:cNvSpPr/>
            <p:nvPr/>
          </p:nvSpPr>
          <p:spPr bwMode="auto">
            <a:xfrm>
              <a:off x="9430565" y="4051535"/>
              <a:ext cx="3694077" cy="2133825"/>
            </a:xfrm>
            <a:custGeom>
              <a:avLst/>
              <a:gdLst>
                <a:gd name="T0" fmla="*/ 3407 w 3407"/>
                <a:gd name="T1" fmla="*/ 0 h 1968"/>
                <a:gd name="T2" fmla="*/ 1134 w 3407"/>
                <a:gd name="T3" fmla="*/ 0 h 1968"/>
                <a:gd name="T4" fmla="*/ 0 w 3407"/>
                <a:gd name="T5" fmla="*/ 1968 h 1968"/>
                <a:gd name="T6" fmla="*/ 3407 w 3407"/>
                <a:gd name="T7" fmla="*/ 0 h 19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7" h="1968">
                  <a:moveTo>
                    <a:pt x="3407" y="0"/>
                  </a:moveTo>
                  <a:lnTo>
                    <a:pt x="1134" y="0"/>
                  </a:lnTo>
                  <a:lnTo>
                    <a:pt x="0" y="1968"/>
                  </a:lnTo>
                  <a:lnTo>
                    <a:pt x="3407" y="0"/>
                  </a:ln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25"/>
            <p:cNvSpPr/>
            <p:nvPr/>
          </p:nvSpPr>
          <p:spPr bwMode="auto">
            <a:xfrm>
              <a:off x="9430565" y="6186986"/>
              <a:ext cx="3694077" cy="2130573"/>
            </a:xfrm>
            <a:custGeom>
              <a:avLst/>
              <a:gdLst>
                <a:gd name="T0" fmla="*/ 0 w 3407"/>
                <a:gd name="T1" fmla="*/ 0 h 1965"/>
                <a:gd name="T2" fmla="*/ 1134 w 3407"/>
                <a:gd name="T3" fmla="*/ 1965 h 1965"/>
                <a:gd name="T4" fmla="*/ 3407 w 3407"/>
                <a:gd name="T5" fmla="*/ 1965 h 1965"/>
                <a:gd name="T6" fmla="*/ 0 w 3407"/>
                <a:gd name="T7" fmla="*/ 0 h 1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7" h="1965">
                  <a:moveTo>
                    <a:pt x="0" y="0"/>
                  </a:moveTo>
                  <a:lnTo>
                    <a:pt x="1134" y="1965"/>
                  </a:lnTo>
                  <a:lnTo>
                    <a:pt x="3407" y="19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33"/>
            <p:cNvSpPr/>
            <p:nvPr/>
          </p:nvSpPr>
          <p:spPr bwMode="auto">
            <a:xfrm>
              <a:off x="10661201" y="6186986"/>
              <a:ext cx="3694077" cy="2130573"/>
            </a:xfrm>
            <a:custGeom>
              <a:avLst/>
              <a:gdLst>
                <a:gd name="T0" fmla="*/ 3407 w 3407"/>
                <a:gd name="T1" fmla="*/ 0 h 1965"/>
                <a:gd name="T2" fmla="*/ 0 w 3407"/>
                <a:gd name="T3" fmla="*/ 1965 h 1965"/>
                <a:gd name="T4" fmla="*/ 2273 w 3407"/>
                <a:gd name="T5" fmla="*/ 1965 h 1965"/>
                <a:gd name="T6" fmla="*/ 3407 w 3407"/>
                <a:gd name="T7" fmla="*/ 0 h 1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07" h="1965">
                  <a:moveTo>
                    <a:pt x="3407" y="0"/>
                  </a:moveTo>
                  <a:lnTo>
                    <a:pt x="0" y="1965"/>
                  </a:lnTo>
                  <a:lnTo>
                    <a:pt x="2273" y="1965"/>
                  </a:lnTo>
                  <a:lnTo>
                    <a:pt x="3407" y="0"/>
                  </a:lnTo>
                  <a:close/>
                </a:path>
              </a:pathLst>
            </a:custGeom>
            <a:solidFill>
              <a:srgbClr val="FFFFFF">
                <a:alpha val="21961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31"/>
            <p:cNvSpPr/>
            <p:nvPr/>
          </p:nvSpPr>
          <p:spPr bwMode="auto">
            <a:xfrm>
              <a:off x="9427679" y="4038835"/>
              <a:ext cx="4859338" cy="4205288"/>
            </a:xfrm>
            <a:custGeom>
              <a:avLst/>
              <a:gdLst>
                <a:gd name="T0" fmla="*/ 2297 w 3061"/>
                <a:gd name="T1" fmla="*/ 0 h 2649"/>
                <a:gd name="T2" fmla="*/ 3061 w 3061"/>
                <a:gd name="T3" fmla="*/ 1325 h 2649"/>
                <a:gd name="T4" fmla="*/ 2297 w 3061"/>
                <a:gd name="T5" fmla="*/ 2649 h 2649"/>
                <a:gd name="T6" fmla="*/ 764 w 3061"/>
                <a:gd name="T7" fmla="*/ 2649 h 2649"/>
                <a:gd name="T8" fmla="*/ 0 w 3061"/>
                <a:gd name="T9" fmla="*/ 1325 h 2649"/>
                <a:gd name="T10" fmla="*/ 764 w 3061"/>
                <a:gd name="T11" fmla="*/ 0 h 2649"/>
                <a:gd name="T12" fmla="*/ 2297 w 3061"/>
                <a:gd name="T13" fmla="*/ 0 h 2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1" h="2649">
                  <a:moveTo>
                    <a:pt x="2297" y="0"/>
                  </a:moveTo>
                  <a:lnTo>
                    <a:pt x="3061" y="1325"/>
                  </a:lnTo>
                  <a:lnTo>
                    <a:pt x="2297" y="2649"/>
                  </a:lnTo>
                  <a:lnTo>
                    <a:pt x="764" y="2649"/>
                  </a:lnTo>
                  <a:lnTo>
                    <a:pt x="0" y="1325"/>
                  </a:lnTo>
                  <a:lnTo>
                    <a:pt x="764" y="0"/>
                  </a:lnTo>
                  <a:lnTo>
                    <a:pt x="229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33"/>
            <p:cNvSpPr/>
            <p:nvPr/>
          </p:nvSpPr>
          <p:spPr bwMode="auto">
            <a:xfrm>
              <a:off x="11856554" y="4038835"/>
              <a:ext cx="2430463" cy="2103438"/>
            </a:xfrm>
            <a:custGeom>
              <a:avLst/>
              <a:gdLst>
                <a:gd name="T0" fmla="*/ 767 w 1531"/>
                <a:gd name="T1" fmla="*/ 0 h 1325"/>
                <a:gd name="T2" fmla="*/ 767 w 1531"/>
                <a:gd name="T3" fmla="*/ 0 h 1325"/>
                <a:gd name="T4" fmla="*/ 0 w 1531"/>
                <a:gd name="T5" fmla="*/ 442 h 1325"/>
                <a:gd name="T6" fmla="*/ 1531 w 1531"/>
                <a:gd name="T7" fmla="*/ 1325 h 1325"/>
                <a:gd name="T8" fmla="*/ 767 w 1531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1" h="1325">
                  <a:moveTo>
                    <a:pt x="767" y="0"/>
                  </a:moveTo>
                  <a:lnTo>
                    <a:pt x="767" y="0"/>
                  </a:lnTo>
                  <a:lnTo>
                    <a:pt x="0" y="442"/>
                  </a:lnTo>
                  <a:lnTo>
                    <a:pt x="1531" y="1325"/>
                  </a:lnTo>
                  <a:lnTo>
                    <a:pt x="7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35"/>
            <p:cNvSpPr/>
            <p:nvPr/>
          </p:nvSpPr>
          <p:spPr bwMode="auto">
            <a:xfrm>
              <a:off x="9427679" y="6142272"/>
              <a:ext cx="3646488" cy="2101850"/>
            </a:xfrm>
            <a:custGeom>
              <a:avLst/>
              <a:gdLst>
                <a:gd name="T0" fmla="*/ 0 w 2297"/>
                <a:gd name="T1" fmla="*/ 0 h 1324"/>
                <a:gd name="T2" fmla="*/ 764 w 2297"/>
                <a:gd name="T3" fmla="*/ 1324 h 1324"/>
                <a:gd name="T4" fmla="*/ 2297 w 2297"/>
                <a:gd name="T5" fmla="*/ 1324 h 1324"/>
                <a:gd name="T6" fmla="*/ 764 w 2297"/>
                <a:gd name="T7" fmla="*/ 1324 h 1324"/>
                <a:gd name="T8" fmla="*/ 1530 w 2297"/>
                <a:gd name="T9" fmla="*/ 882 h 1324"/>
                <a:gd name="T10" fmla="*/ 0 w 2297"/>
                <a:gd name="T11" fmla="*/ 0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7" h="1324">
                  <a:moveTo>
                    <a:pt x="0" y="0"/>
                  </a:moveTo>
                  <a:lnTo>
                    <a:pt x="764" y="1324"/>
                  </a:lnTo>
                  <a:lnTo>
                    <a:pt x="2297" y="1324"/>
                  </a:lnTo>
                  <a:lnTo>
                    <a:pt x="764" y="1324"/>
                  </a:lnTo>
                  <a:lnTo>
                    <a:pt x="1530" y="88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7"/>
            <p:cNvSpPr/>
            <p:nvPr/>
          </p:nvSpPr>
          <p:spPr bwMode="auto">
            <a:xfrm>
              <a:off x="11856554" y="6142272"/>
              <a:ext cx="2430463" cy="2101850"/>
            </a:xfrm>
            <a:custGeom>
              <a:avLst/>
              <a:gdLst>
                <a:gd name="T0" fmla="*/ 1531 w 1531"/>
                <a:gd name="T1" fmla="*/ 0 h 1324"/>
                <a:gd name="T2" fmla="*/ 0 w 1531"/>
                <a:gd name="T3" fmla="*/ 882 h 1324"/>
                <a:gd name="T4" fmla="*/ 767 w 1531"/>
                <a:gd name="T5" fmla="*/ 1324 h 1324"/>
                <a:gd name="T6" fmla="*/ 1531 w 1531"/>
                <a:gd name="T7" fmla="*/ 0 h 1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1" h="1324">
                  <a:moveTo>
                    <a:pt x="1531" y="0"/>
                  </a:moveTo>
                  <a:lnTo>
                    <a:pt x="0" y="882"/>
                  </a:lnTo>
                  <a:lnTo>
                    <a:pt x="767" y="1324"/>
                  </a:lnTo>
                  <a:lnTo>
                    <a:pt x="15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39"/>
            <p:cNvSpPr/>
            <p:nvPr/>
          </p:nvSpPr>
          <p:spPr bwMode="auto">
            <a:xfrm>
              <a:off x="10640529" y="7542447"/>
              <a:ext cx="2433638" cy="701675"/>
            </a:xfrm>
            <a:custGeom>
              <a:avLst/>
              <a:gdLst>
                <a:gd name="T0" fmla="*/ 766 w 1533"/>
                <a:gd name="T1" fmla="*/ 0 h 442"/>
                <a:gd name="T2" fmla="*/ 0 w 1533"/>
                <a:gd name="T3" fmla="*/ 442 h 442"/>
                <a:gd name="T4" fmla="*/ 1533 w 1533"/>
                <a:gd name="T5" fmla="*/ 442 h 442"/>
                <a:gd name="T6" fmla="*/ 766 w 1533"/>
                <a:gd name="T7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3" h="442">
                  <a:moveTo>
                    <a:pt x="766" y="0"/>
                  </a:moveTo>
                  <a:lnTo>
                    <a:pt x="0" y="442"/>
                  </a:lnTo>
                  <a:lnTo>
                    <a:pt x="1533" y="442"/>
                  </a:lnTo>
                  <a:lnTo>
                    <a:pt x="7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41"/>
            <p:cNvSpPr/>
            <p:nvPr/>
          </p:nvSpPr>
          <p:spPr bwMode="auto">
            <a:xfrm>
              <a:off x="9427679" y="4038835"/>
              <a:ext cx="2428875" cy="2103438"/>
            </a:xfrm>
            <a:custGeom>
              <a:avLst/>
              <a:gdLst>
                <a:gd name="T0" fmla="*/ 764 w 1530"/>
                <a:gd name="T1" fmla="*/ 0 h 1325"/>
                <a:gd name="T2" fmla="*/ 764 w 1530"/>
                <a:gd name="T3" fmla="*/ 0 h 1325"/>
                <a:gd name="T4" fmla="*/ 0 w 1530"/>
                <a:gd name="T5" fmla="*/ 1325 h 1325"/>
                <a:gd name="T6" fmla="*/ 1530 w 1530"/>
                <a:gd name="T7" fmla="*/ 442 h 1325"/>
                <a:gd name="T8" fmla="*/ 764 w 1530"/>
                <a:gd name="T9" fmla="*/ 0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0" h="1325">
                  <a:moveTo>
                    <a:pt x="764" y="0"/>
                  </a:moveTo>
                  <a:lnTo>
                    <a:pt x="764" y="0"/>
                  </a:lnTo>
                  <a:lnTo>
                    <a:pt x="0" y="1325"/>
                  </a:lnTo>
                  <a:lnTo>
                    <a:pt x="1530" y="442"/>
                  </a:lnTo>
                  <a:lnTo>
                    <a:pt x="7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43"/>
            <p:cNvSpPr/>
            <p:nvPr/>
          </p:nvSpPr>
          <p:spPr bwMode="auto">
            <a:xfrm>
              <a:off x="10640529" y="4038835"/>
              <a:ext cx="2433638" cy="701675"/>
            </a:xfrm>
            <a:custGeom>
              <a:avLst/>
              <a:gdLst>
                <a:gd name="T0" fmla="*/ 1533 w 1533"/>
                <a:gd name="T1" fmla="*/ 0 h 442"/>
                <a:gd name="T2" fmla="*/ 0 w 1533"/>
                <a:gd name="T3" fmla="*/ 0 h 442"/>
                <a:gd name="T4" fmla="*/ 766 w 1533"/>
                <a:gd name="T5" fmla="*/ 442 h 442"/>
                <a:gd name="T6" fmla="*/ 1533 w 1533"/>
                <a:gd name="T7" fmla="*/ 0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33" h="442">
                  <a:moveTo>
                    <a:pt x="1533" y="0"/>
                  </a:moveTo>
                  <a:lnTo>
                    <a:pt x="0" y="0"/>
                  </a:lnTo>
                  <a:lnTo>
                    <a:pt x="766" y="442"/>
                  </a:lnTo>
                  <a:lnTo>
                    <a:pt x="15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8210041" y="1387939"/>
            <a:ext cx="244810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600" b="1" i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</a:t>
            </a:r>
            <a:r>
              <a:rPr lang="zh-CN" altLang="en-US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数据合规</a:t>
            </a:r>
            <a:endParaRPr lang="zh-CN" altLang="en-US" sz="3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386593" y="1951079"/>
            <a:ext cx="628890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严选数据源，确保业务合规、数据质量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6980478" y="12082765"/>
            <a:ext cx="244810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600" b="1" i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</a:t>
            </a:r>
            <a:r>
              <a:rPr lang="zh-CN" altLang="en-US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数据监管</a:t>
            </a:r>
            <a:endParaRPr lang="zh-CN" altLang="en-US" sz="3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274337" y="6456363"/>
            <a:ext cx="244810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</a:t>
            </a:r>
            <a:r>
              <a:rPr lang="zh-CN" altLang="en-US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数据安全</a:t>
            </a:r>
            <a:endParaRPr lang="zh-CN" altLang="en-US" sz="3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17297921" y="1356968"/>
            <a:ext cx="244810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</a:t>
            </a:r>
            <a:r>
              <a:rPr lang="zh-CN" altLang="en-US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数据资源</a:t>
            </a:r>
            <a:endParaRPr lang="zh-CN" altLang="en-US" sz="3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20220207" y="6591605"/>
            <a:ext cx="286809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</a:t>
            </a:r>
            <a:r>
              <a:rPr lang="zh-CN" altLang="en-US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质量</a:t>
            </a:r>
            <a:r>
              <a:rPr lang="en-US" altLang="zh-CN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效率</a:t>
            </a:r>
            <a:endParaRPr lang="zh-CN" altLang="en-US" sz="3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8427237" y="12004049"/>
            <a:ext cx="2448106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lang="zh-CN" altLang="en-US" sz="3600" b="1" i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数据授权</a:t>
            </a:r>
            <a:endParaRPr lang="zh-CN" altLang="en-US" sz="36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10991237" y="5901972"/>
            <a:ext cx="6340197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ctr">
              <a:buNone/>
            </a:pP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外部数据管理平台</a:t>
            </a:r>
            <a:endParaRPr lang="en-US" altLang="zh-CN" sz="6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buNone/>
            </a:pPr>
            <a:r>
              <a:rPr lang="zh-CN" altLang="en-US" sz="6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建设要点</a:t>
            </a:r>
            <a:endParaRPr lang="en-US" altLang="zh-CN" sz="6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7738393" y="1993653"/>
            <a:ext cx="880241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上游数据源要能快速扩充，可持续扩展数据门类丰富度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3979174" y="7000037"/>
            <a:ext cx="377539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r>
              <a:rPr lang="zh-CN" altLang="en-US" sz="280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流转全程保障安全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5896639" y="12604213"/>
            <a:ext cx="4926349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严格隔离不调用方的数据权限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17297921" y="12650380"/>
            <a:ext cx="3416320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接入前审查数据用途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接入后审计数据流向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0444640" y="7235313"/>
            <a:ext cx="5211683" cy="95410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多通道路由，保障数据服务质量</a:t>
            </a:r>
            <a:endParaRPr lang="en-US" altLang="zh-CN" sz="28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简化复杂度，</a:t>
            </a: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下游快速接入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469" y="1000029"/>
            <a:ext cx="3085714" cy="139682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951453" y="6269082"/>
            <a:ext cx="168975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1500" b="1" dirty="0" smtClean="0">
                <a:solidFill>
                  <a:schemeClr val="bg1"/>
                </a:solidFill>
                <a:latin typeface="微软雅黑 blod"/>
                <a:ea typeface="微软雅黑" panose="020B0503020204020204" pitchFamily="34" charset="-122"/>
              </a:rPr>
              <a:t>聚合科技</a:t>
            </a:r>
            <a:r>
              <a:rPr lang="zh-CN" altLang="en-US" sz="11500" b="1" dirty="0">
                <a:solidFill>
                  <a:schemeClr val="bg1"/>
                </a:solidFill>
                <a:latin typeface="微软雅黑 blod"/>
                <a:ea typeface="微软雅黑" panose="020B0503020204020204" pitchFamily="34" charset="-122"/>
              </a:rPr>
              <a:t> </a:t>
            </a:r>
            <a:r>
              <a:rPr lang="en-US" altLang="zh-CN" sz="11500" b="1" dirty="0" smtClean="0">
                <a:solidFill>
                  <a:schemeClr val="bg1"/>
                </a:solidFill>
                <a:latin typeface="微软雅黑 blod"/>
                <a:ea typeface="微软雅黑" panose="020B0503020204020204" pitchFamily="34" charset="-122"/>
              </a:rPr>
              <a:t>&amp;</a:t>
            </a:r>
            <a:r>
              <a:rPr lang="zh-CN" altLang="en-US" sz="11500" b="1" dirty="0" smtClean="0">
                <a:solidFill>
                  <a:schemeClr val="bg1"/>
                </a:solidFill>
                <a:latin typeface="微软雅黑 blod"/>
                <a:ea typeface="微软雅黑" panose="020B0503020204020204" pitchFamily="34" charset="-122"/>
              </a:rPr>
              <a:t> 天渠产品简介</a:t>
            </a:r>
            <a:endParaRPr lang="zh-CN" altLang="en-US" sz="11500" b="1" dirty="0">
              <a:solidFill>
                <a:schemeClr val="bg1"/>
              </a:solidFill>
              <a:latin typeface="微软雅黑 blod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701590" y="5420689"/>
            <a:ext cx="9417963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1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天渠需求背景</a:t>
            </a:r>
            <a:endParaRPr lang="zh-CN" altLang="en-US" sz="1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3980695" y="7359681"/>
            <a:ext cx="4138858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银行业为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例说明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8" y="386570"/>
            <a:ext cx="5697062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融合外部数据是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大趋势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33840" y="2699683"/>
            <a:ext cx="11726287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全渠道、多业态、碎片化场景服务，对外部数据需求激增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260127" y="8121735"/>
            <a:ext cx="11674991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广东某大型金融机构为例，大数据风控等业务系统依赖外部的数据源众多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260127" y="8857574"/>
            <a:ext cx="69903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每季度</a:t>
            </a:r>
            <a:r>
              <a:rPr lang="zh-CN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需新接入的三方数据源种类</a:t>
            </a:r>
            <a:r>
              <a:rPr lang="en-US" altLang="zh-CN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50+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822" y="2327168"/>
            <a:ext cx="1625600" cy="1625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3724490" y="4283226"/>
            <a:ext cx="786384" cy="2982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司法涉诉</a:t>
            </a:r>
            <a:endParaRPr kumimoji="1"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2610723" y="4283226"/>
            <a:ext cx="786384" cy="2982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多头借贷</a:t>
            </a:r>
            <a:endParaRPr kumimoji="1" lang="zh-CN" altLang="en-US" sz="3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814368" y="4283226"/>
            <a:ext cx="786384" cy="2982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手机实名</a:t>
            </a:r>
            <a:endParaRPr kumimoji="1"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00603" y="4283226"/>
            <a:ext cx="786384" cy="2982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身份核验</a:t>
            </a:r>
            <a:endParaRPr kumimoji="1" lang="zh-CN" altLang="en-US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155663" y="4283226"/>
            <a:ext cx="786384" cy="2982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纳税信息</a:t>
            </a:r>
            <a:endParaRPr kumimoji="1"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41898" y="4283226"/>
            <a:ext cx="786384" cy="2982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收入</a:t>
            </a:r>
            <a:endParaRPr kumimoji="1"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</a:t>
            </a:r>
            <a:endParaRPr kumimoji="1"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928133" y="4283226"/>
            <a:ext cx="786384" cy="2982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工商</a:t>
            </a:r>
            <a:endParaRPr kumimoji="1"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法人</a:t>
            </a:r>
            <a:endParaRPr kumimoji="1"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269428" y="4283226"/>
            <a:ext cx="786384" cy="2982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房产估值</a:t>
            </a:r>
            <a:endParaRPr kumimoji="1"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383193" y="4283226"/>
            <a:ext cx="786384" cy="2982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车辆估值</a:t>
            </a:r>
            <a:endParaRPr kumimoji="1"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615026" y="5304961"/>
            <a:ext cx="758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07972" y="9503905"/>
            <a:ext cx="10483508" cy="29867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9892868" y="10826285"/>
            <a:ext cx="1578826" cy="11423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风险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预测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4192372" y="10818008"/>
            <a:ext cx="1648276" cy="11588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营销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获客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左大括号 3"/>
          <p:cNvSpPr/>
          <p:nvPr/>
        </p:nvSpPr>
        <p:spPr>
          <a:xfrm rot="16200000">
            <a:off x="8193257" y="2869370"/>
            <a:ext cx="1827570" cy="1080766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8000889" y="10826285"/>
            <a:ext cx="1578826" cy="11423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风险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识别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1784846" y="10826285"/>
            <a:ext cx="1578826" cy="11423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违约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预警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595151" y="9507291"/>
            <a:ext cx="2916183" cy="1015663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 algn="ctr">
              <a:buNone/>
            </a:pPr>
            <a:r>
              <a:rPr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行内业务</a:t>
            </a:r>
            <a:endParaRPr lang="en-US" altLang="zh-CN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（贷前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贷中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贷后）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3465113" y="10927987"/>
            <a:ext cx="7581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496958" y="4283226"/>
            <a:ext cx="786384" cy="29824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征信</a:t>
            </a:r>
            <a:endParaRPr kumimoji="1"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</a:t>
            </a:r>
            <a:endParaRPr kumimoji="1" lang="en-US" altLang="zh-CN" sz="3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931358" y="7645697"/>
            <a:ext cx="418576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外部数据辅助业务决策与创新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153800" y="10826285"/>
            <a:ext cx="1578826" cy="11423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授信</a:t>
            </a:r>
            <a:endParaRPr kumimoji="1" lang="en-US" altLang="zh-CN" sz="28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</a:t>
            </a:r>
            <a:endParaRPr kumimoji="1"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148"/>
          <p:cNvSpPr txBox="1"/>
          <p:nvPr/>
        </p:nvSpPr>
        <p:spPr>
          <a:xfrm>
            <a:off x="516216" y="350316"/>
            <a:ext cx="8020887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数据使用典型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场景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（银行业为例）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784498" y="3071067"/>
            <a:ext cx="2299172" cy="122722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精准获客</a:t>
            </a:r>
            <a:endParaRPr kumimoji="1"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538531" y="5685053"/>
            <a:ext cx="30477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获得新注册企业，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时间推动新企开户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4158295" y="4515558"/>
            <a:ext cx="1660357" cy="7940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工商信息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9" name="组 8"/>
          <p:cNvGrpSpPr/>
          <p:nvPr/>
        </p:nvGrpSpPr>
        <p:grpSpPr>
          <a:xfrm>
            <a:off x="18769843" y="2025133"/>
            <a:ext cx="4748585" cy="11182658"/>
            <a:chOff x="18769843" y="2025133"/>
            <a:chExt cx="4748585" cy="11182658"/>
          </a:xfrm>
        </p:grpSpPr>
        <p:sp>
          <p:nvSpPr>
            <p:cNvPr id="27" name="矩形 26"/>
            <p:cNvSpPr/>
            <p:nvPr/>
          </p:nvSpPr>
          <p:spPr>
            <a:xfrm>
              <a:off x="20068629" y="3071067"/>
              <a:ext cx="2299172" cy="122722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4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提升效能</a:t>
              </a:r>
              <a:endParaRPr kumimoji="1"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20388036" y="4515558"/>
              <a:ext cx="1660357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工商照面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9165684" y="5555728"/>
              <a:ext cx="410506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开户办理业务时，自动预填企业信息，降低录入复杂度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8769843" y="2394017"/>
              <a:ext cx="4748585" cy="10813774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20224020" y="2025133"/>
              <a:ext cx="1857942" cy="720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>
                <a:defRPr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pPr algn="ctr"/>
              <a:r>
                <a:rPr lang="zh-CN" altLang="en-US" dirty="0" smtClean="0"/>
                <a:t>运营</a:t>
              </a:r>
              <a:endParaRPr lang="zh-CN" altLang="en-US" dirty="0"/>
            </a:p>
          </p:txBody>
        </p:sp>
      </p:grpSp>
      <p:sp>
        <p:nvSpPr>
          <p:cNvPr id="47" name="矩形 46"/>
          <p:cNvSpPr/>
          <p:nvPr/>
        </p:nvSpPr>
        <p:spPr>
          <a:xfrm>
            <a:off x="2763126" y="2385392"/>
            <a:ext cx="4748585" cy="1081377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4146570" y="2017425"/>
            <a:ext cx="1598246" cy="720518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mtClean="0"/>
              <a:t>营销</a:t>
            </a:r>
            <a:endParaRPr lang="zh-CN" altLang="en-US" dirty="0"/>
          </a:p>
        </p:txBody>
      </p:sp>
      <p:grpSp>
        <p:nvGrpSpPr>
          <p:cNvPr id="8" name="组 7"/>
          <p:cNvGrpSpPr/>
          <p:nvPr/>
        </p:nvGrpSpPr>
        <p:grpSpPr>
          <a:xfrm>
            <a:off x="7891671" y="1966657"/>
            <a:ext cx="10503928" cy="11232509"/>
            <a:chOff x="7891671" y="1966657"/>
            <a:chExt cx="10503928" cy="11232509"/>
          </a:xfrm>
        </p:grpSpPr>
        <p:sp>
          <p:nvSpPr>
            <p:cNvPr id="4" name="五边形 3"/>
            <p:cNvSpPr/>
            <p:nvPr/>
          </p:nvSpPr>
          <p:spPr>
            <a:xfrm>
              <a:off x="8328991" y="3071067"/>
              <a:ext cx="4269517" cy="1227220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贷前</a:t>
              </a:r>
              <a:endParaRPr kumimoji="1"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kumimoji="1"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（还款意愿）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" name="燕尾形 4"/>
            <p:cNvSpPr/>
            <p:nvPr/>
          </p:nvSpPr>
          <p:spPr>
            <a:xfrm>
              <a:off x="12261623" y="3071067"/>
              <a:ext cx="3104148" cy="122722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贷中</a:t>
              </a:r>
              <a:endParaRPr kumimoji="1"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kumimoji="1"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（还款能力）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15029586" y="3071067"/>
              <a:ext cx="3120188" cy="1227221"/>
            </a:xfrm>
            <a:prstGeom prst="chevr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贷后</a:t>
              </a:r>
              <a:endParaRPr kumimoji="1"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kumimoji="1"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（违约预警）</a:t>
              </a:r>
              <a:endParaRPr kumimoji="1"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9962602" y="4548325"/>
              <a:ext cx="1660357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工商信息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12803956" y="4548325"/>
              <a:ext cx="1660357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人行征信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962602" y="5455506"/>
              <a:ext cx="1660357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司法涉诉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9962602" y="6362687"/>
              <a:ext cx="1660357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行政处罚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12803956" y="5467525"/>
              <a:ext cx="1677678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纳税记录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2803956" y="6386725"/>
              <a:ext cx="1660357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发票信息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962602" y="7269868"/>
              <a:ext cx="1660357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黑名单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9275537" y="9084230"/>
              <a:ext cx="2347422" cy="794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公安身份核验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9275537" y="8177049"/>
              <a:ext cx="2347422" cy="794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手机号码核查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537103" y="11838304"/>
              <a:ext cx="3085856" cy="794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银行卡</a:t>
              </a:r>
              <a:r>
                <a:rPr kumimoji="1" lang="zh-CN" altLang="en-US" sz="280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四要素核验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2803956" y="11901925"/>
              <a:ext cx="1669962" cy="794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航旅信息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2803956" y="10982725"/>
              <a:ext cx="1699462" cy="794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学历核验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2803956" y="7305925"/>
              <a:ext cx="1660357" cy="794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人行征信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5537" y="10023948"/>
              <a:ext cx="2347422" cy="794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网络欺诈分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2803956" y="8225125"/>
              <a:ext cx="1701966" cy="794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信用评分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9275538" y="10931126"/>
              <a:ext cx="2347422" cy="794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多头借贷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5717945" y="4561308"/>
              <a:ext cx="1660357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工商变更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5717945" y="6420960"/>
              <a:ext cx="1660357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司法涉诉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5717945" y="7350786"/>
              <a:ext cx="1660357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纳税记录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2803956" y="9144325"/>
              <a:ext cx="1669962" cy="794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个税记录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12803956" y="10063525"/>
              <a:ext cx="1669962" cy="79408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资产评估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15717944" y="5491134"/>
              <a:ext cx="1660357" cy="79408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关联企业</a:t>
              </a:r>
              <a:endPara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891671" y="2385392"/>
              <a:ext cx="10503928" cy="10813774"/>
            </a:xfrm>
            <a:prstGeom prst="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682595" y="1966657"/>
              <a:ext cx="2888172" cy="72051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信贷风控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1095485" y="12478648"/>
              <a:ext cx="745315" cy="7205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...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3891306" y="12460866"/>
              <a:ext cx="745315" cy="7205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...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16826273" y="8066101"/>
              <a:ext cx="905134" cy="7205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altLang="zh-CN" b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...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24622195" y="12597383"/>
            <a:ext cx="490500" cy="51216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4622195" y="11809766"/>
            <a:ext cx="490500" cy="5652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5144699" y="11878316"/>
            <a:ext cx="2218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对公客户数据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5144699" y="12647881"/>
            <a:ext cx="22184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个人客户数据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9" y="386570"/>
            <a:ext cx="4533613" cy="7205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外部数据管理现状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229032" y="2913149"/>
            <a:ext cx="387798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接入标准五花八门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8229032" y="4329017"/>
            <a:ext cx="7879080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鉴权逻辑、认证机制、实现方法、加解密算法等标准不一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8229032" y="8968040"/>
            <a:ext cx="541686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服务不稳定，接口偶发性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超时或不可用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74" y="2893364"/>
            <a:ext cx="1625600" cy="162560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3896377" y="2913149"/>
            <a:ext cx="387798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>
            <a:defPPr>
              <a:defRPr lang="zh-CN"/>
            </a:defPPr>
            <a:lvl1pPr indent="0">
              <a:buNone/>
              <a:defRPr sz="3600" b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外部数据渠道众多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019" y="2893364"/>
            <a:ext cx="1625600" cy="1625600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896377" y="3760526"/>
            <a:ext cx="6329441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央行、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百行、中诚信、融安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信、前海征信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229032" y="7215042"/>
            <a:ext cx="387798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数据质量良莠不齐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96377" y="7215042"/>
            <a:ext cx="387798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行内接入杂乱无序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8229032" y="9701151"/>
            <a:ext cx="418576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接口响应性能，速度有快有慢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8229032" y="10434262"/>
            <a:ext cx="418576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数据查得概率，质量有高有低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8229032" y="8234929"/>
            <a:ext cx="541686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开放环境下，波动性与安全性无法保障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21" y="7215042"/>
            <a:ext cx="1698798" cy="1698798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5674" y="7215042"/>
            <a:ext cx="1625600" cy="16256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8229032" y="5006639"/>
            <a:ext cx="7879080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报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方式、报文格式、请求参数、返回错误码等标准不一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8229032" y="3651394"/>
            <a:ext cx="5109091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通信协议、数据获取方式等标准不一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96377" y="4399185"/>
            <a:ext cx="4714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buNone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税局、银联、电信、联通、移动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896377" y="5029395"/>
            <a:ext cx="47147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0">
              <a:buNone/>
            </a:pP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蚂蚁金服、微信、聚合、企查查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896377" y="8234929"/>
            <a:ext cx="541686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一个行内系统可能接入很多外部数据源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896377" y="8968040"/>
            <a:ext cx="572464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一个外部数据源可能被多个行内系统接入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896377" y="9701151"/>
            <a:ext cx="357020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行内重复开发，缺少章法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96377" y="10434262"/>
            <a:ext cx="357020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行内重复采购，成本高昂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41" name="直线连接符 40"/>
          <p:cNvCxnSpPr/>
          <p:nvPr/>
        </p:nvCxnSpPr>
        <p:spPr>
          <a:xfrm>
            <a:off x="13057632" y="3005063"/>
            <a:ext cx="0" cy="833349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9" y="386570"/>
            <a:ext cx="5442516" cy="7205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外部数据管理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有痛点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75914" y="2488030"/>
            <a:ext cx="249299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接入周期长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949535" y="2488030"/>
            <a:ext cx="249299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维护难度大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2976873" y="2488030"/>
            <a:ext cx="249299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采购成本高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375914" y="9077124"/>
            <a:ext cx="249299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运营风险高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949535" y="9077124"/>
            <a:ext cx="249299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合规监管难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976873" y="9077124"/>
            <a:ext cx="249299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资产盘活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难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375914" y="3381525"/>
            <a:ext cx="572464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出于安全性考虑，外部接口鉴权逻辑复杂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2375914" y="4074749"/>
            <a:ext cx="572464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内外网隔离，互联打通申请及调试周期长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375914" y="4795866"/>
            <a:ext cx="572464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外部接口涉及跨企业沟通，协调周期较长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75914" y="5536324"/>
            <a:ext cx="572464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接口数量众多，总体接入上线周期会很长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976873" y="3381525"/>
            <a:ext cx="23391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重复采购成本高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2976873" y="4047939"/>
            <a:ext cx="23391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重复查询成本高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2976873" y="4764277"/>
            <a:ext cx="387798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多口流入，行内计量计费难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12976873" y="9996009"/>
            <a:ext cx="295465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数据流入后难以落地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976873" y="10793676"/>
            <a:ext cx="2954655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无法共享和二次利用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21949535" y="3381525"/>
            <a:ext cx="572464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多业务系统重复接入，代码维护工作量大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21949535" y="4047938"/>
            <a:ext cx="568296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多业务系统重复接入，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运维复杂难度大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75914" y="10702436"/>
            <a:ext cx="4587841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源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出现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服务宕机、响应不稳定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或约定变更，将直接影响行内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多个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375914" y="9996008"/>
            <a:ext cx="232089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外部风险未隔离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49535" y="10055294"/>
            <a:ext cx="541686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多种技术方式适配，难以满足行内规范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1949535" y="10852962"/>
            <a:ext cx="541686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数据应用方向存疑，合规监管缺少抓手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3762" y="2488030"/>
            <a:ext cx="1355160" cy="1355160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115" y="2488030"/>
            <a:ext cx="1426137" cy="1426137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969" y="2488030"/>
            <a:ext cx="1277543" cy="1277543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40" y="9047481"/>
            <a:ext cx="1625600" cy="1625600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7125" y="9106767"/>
            <a:ext cx="1328435" cy="125029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455" y="9047481"/>
            <a:ext cx="1265457" cy="1094449"/>
          </a:xfrm>
          <a:prstGeom prst="rect">
            <a:avLst/>
          </a:prstGeom>
        </p:spPr>
      </p:pic>
      <p:sp>
        <p:nvSpPr>
          <p:cNvPr id="42" name="矩形 41"/>
          <p:cNvSpPr/>
          <p:nvPr/>
        </p:nvSpPr>
        <p:spPr>
          <a:xfrm>
            <a:off x="2375694" y="6351773"/>
            <a:ext cx="7033001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PS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：某股份制银行为例，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纯开发成本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16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（不含时间成本）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9" y="386570"/>
            <a:ext cx="6726521" cy="7205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行业监管有要求</a:t>
            </a: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（统一扎口管理）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151" y="10706752"/>
            <a:ext cx="16120579" cy="1507023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8098" y="8614868"/>
            <a:ext cx="15971285" cy="1470737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0789" y="2181214"/>
            <a:ext cx="17405906" cy="549660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148"/>
          <p:cNvSpPr txBox="1"/>
          <p:nvPr/>
        </p:nvSpPr>
        <p:spPr>
          <a:xfrm>
            <a:off x="516216" y="350316"/>
            <a:ext cx="6866504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引入外部数据管理思路转变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23353832" y="6219300"/>
            <a:ext cx="3559235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</a:t>
            </a:r>
            <a:r>
              <a:rPr lang="zh-CN" altLang="en-US" sz="3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采购</a:t>
            </a:r>
            <a:endParaRPr lang="en-US" altLang="zh-CN" sz="3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统一登记</a:t>
            </a:r>
            <a:endParaRPr lang="zh-CN" altLang="en-US" sz="3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统一接入</a:t>
            </a:r>
            <a:endParaRPr lang="zh-CN" altLang="en-US" sz="3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统一存储</a:t>
            </a:r>
            <a:endParaRPr lang="zh-CN" altLang="en-US" sz="3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统一共享</a:t>
            </a:r>
            <a:endParaRPr lang="en-US" altLang="zh-CN" sz="38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椭圆 45"/>
          <p:cNvSpPr>
            <a:spLocks noChangeAspect="1"/>
          </p:cNvSpPr>
          <p:nvPr/>
        </p:nvSpPr>
        <p:spPr>
          <a:xfrm>
            <a:off x="5403938" y="5251361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7960871" y="5303681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6260764" y="7129951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/>
          <p:cNvSpPr>
            <a:spLocks noChangeAspect="1"/>
          </p:cNvSpPr>
          <p:nvPr/>
        </p:nvSpPr>
        <p:spPr>
          <a:xfrm>
            <a:off x="8877336" y="7192122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/>
          <p:cNvSpPr>
            <a:spLocks noChangeAspect="1"/>
          </p:cNvSpPr>
          <p:nvPr/>
        </p:nvSpPr>
        <p:spPr>
          <a:xfrm>
            <a:off x="4803207" y="8699775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/>
          <p:cNvSpPr>
            <a:spLocks noChangeAspect="1"/>
          </p:cNvSpPr>
          <p:nvPr/>
        </p:nvSpPr>
        <p:spPr>
          <a:xfrm>
            <a:off x="7969740" y="8979175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/>
          <p:cNvSpPr>
            <a:spLocks noChangeAspect="1"/>
          </p:cNvSpPr>
          <p:nvPr/>
        </p:nvSpPr>
        <p:spPr>
          <a:xfrm>
            <a:off x="9734719" y="5339377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3" name="直线连接符 52"/>
          <p:cNvCxnSpPr>
            <a:stCxn id="54" idx="7"/>
            <a:endCxn id="66" idx="3"/>
          </p:cNvCxnSpPr>
          <p:nvPr/>
        </p:nvCxnSpPr>
        <p:spPr>
          <a:xfrm flipV="1">
            <a:off x="9353619" y="5816343"/>
            <a:ext cx="462817" cy="1457613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线连接符 53"/>
          <p:cNvCxnSpPr/>
          <p:nvPr/>
        </p:nvCxnSpPr>
        <p:spPr>
          <a:xfrm flipH="1" flipV="1">
            <a:off x="8239871" y="5898177"/>
            <a:ext cx="8869" cy="3116694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线连接符 54"/>
          <p:cNvCxnSpPr>
            <a:endCxn id="48" idx="1"/>
          </p:cNvCxnSpPr>
          <p:nvPr/>
        </p:nvCxnSpPr>
        <p:spPr>
          <a:xfrm>
            <a:off x="5880221" y="5764023"/>
            <a:ext cx="462260" cy="1447762"/>
          </a:xfrm>
          <a:prstGeom prst="line">
            <a:avLst/>
          </a:prstGeom>
          <a:ln w="571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连接符 62"/>
          <p:cNvCxnSpPr/>
          <p:nvPr/>
        </p:nvCxnSpPr>
        <p:spPr>
          <a:xfrm>
            <a:off x="5961938" y="5566457"/>
            <a:ext cx="2997115" cy="1743195"/>
          </a:xfrm>
          <a:prstGeom prst="line">
            <a:avLst/>
          </a:prstGeom>
          <a:ln w="571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/>
          <p:nvPr/>
        </p:nvCxnSpPr>
        <p:spPr>
          <a:xfrm>
            <a:off x="8437154" y="5816343"/>
            <a:ext cx="719182" cy="1411475"/>
          </a:xfrm>
          <a:prstGeom prst="line">
            <a:avLst/>
          </a:prstGeom>
          <a:ln w="57150">
            <a:solidFill>
              <a:schemeClr val="accent2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>
            <a:spLocks noChangeAspect="1"/>
          </p:cNvSpPr>
          <p:nvPr/>
        </p:nvSpPr>
        <p:spPr>
          <a:xfrm>
            <a:off x="7950953" y="10197784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>
            <a:off x="7576144" y="10760134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椭圆 82"/>
          <p:cNvSpPr>
            <a:spLocks noChangeAspect="1"/>
          </p:cNvSpPr>
          <p:nvPr/>
        </p:nvSpPr>
        <p:spPr>
          <a:xfrm>
            <a:off x="8289657" y="10730746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/>
          <p:cNvSpPr/>
          <p:nvPr/>
        </p:nvSpPr>
        <p:spPr>
          <a:xfrm>
            <a:off x="2270872" y="2066544"/>
            <a:ext cx="9412638" cy="110459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4" name="直线连接符 93"/>
          <p:cNvCxnSpPr>
            <a:stCxn id="48" idx="7"/>
          </p:cNvCxnSpPr>
          <p:nvPr/>
        </p:nvCxnSpPr>
        <p:spPr>
          <a:xfrm flipV="1">
            <a:off x="6737047" y="5850083"/>
            <a:ext cx="1305541" cy="1361702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/>
          <p:cNvCxnSpPr/>
          <p:nvPr/>
        </p:nvCxnSpPr>
        <p:spPr>
          <a:xfrm flipV="1">
            <a:off x="5082207" y="5845857"/>
            <a:ext cx="600731" cy="2889614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矩形 95"/>
          <p:cNvSpPr/>
          <p:nvPr/>
        </p:nvSpPr>
        <p:spPr>
          <a:xfrm>
            <a:off x="7679060" y="4782310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5136447" y="4687488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9617529" y="4738678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lang="en-US" altLang="zh-CN" sz="32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658974" y="7747080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信息科技部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5274451" y="7626564"/>
            <a:ext cx="210826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0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电子银行部</a:t>
            </a:r>
            <a:endParaRPr lang="en-US" altLang="zh-CN" sz="3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256677" y="927155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零售部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8607436" y="899635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风控部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>
          <a:xfrm>
            <a:off x="7366623" y="11322571"/>
            <a:ext cx="2124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更多业务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0821546" y="5177936"/>
            <a:ext cx="4828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3200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6" name="椭圆 115"/>
          <p:cNvSpPr>
            <a:spLocks noChangeAspect="1"/>
          </p:cNvSpPr>
          <p:nvPr/>
        </p:nvSpPr>
        <p:spPr>
          <a:xfrm>
            <a:off x="3264444" y="7471522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7" name="直线连接符 116"/>
          <p:cNvCxnSpPr>
            <a:stCxn id="116" idx="7"/>
          </p:cNvCxnSpPr>
          <p:nvPr/>
        </p:nvCxnSpPr>
        <p:spPr>
          <a:xfrm flipV="1">
            <a:off x="3740727" y="5898177"/>
            <a:ext cx="1549908" cy="1655179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线连接符 117"/>
          <p:cNvCxnSpPr>
            <a:stCxn id="116" idx="7"/>
            <a:endCxn id="52" idx="3"/>
          </p:cNvCxnSpPr>
          <p:nvPr/>
        </p:nvCxnSpPr>
        <p:spPr>
          <a:xfrm flipV="1">
            <a:off x="3740727" y="5816343"/>
            <a:ext cx="6075709" cy="1737013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矩形 118"/>
          <p:cNvSpPr/>
          <p:nvPr/>
        </p:nvSpPr>
        <p:spPr>
          <a:xfrm>
            <a:off x="2435463" y="8009264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信用卡中心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0" name="椭圆 119"/>
          <p:cNvSpPr>
            <a:spLocks noChangeAspect="1"/>
          </p:cNvSpPr>
          <p:nvPr/>
        </p:nvSpPr>
        <p:spPr>
          <a:xfrm>
            <a:off x="6649859" y="8677239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1" name="直线连接符 120"/>
          <p:cNvCxnSpPr>
            <a:stCxn id="120" idx="7"/>
            <a:endCxn id="47" idx="4"/>
          </p:cNvCxnSpPr>
          <p:nvPr/>
        </p:nvCxnSpPr>
        <p:spPr>
          <a:xfrm flipV="1">
            <a:off x="7126142" y="5862481"/>
            <a:ext cx="1113729" cy="2896592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线连接符 121"/>
          <p:cNvCxnSpPr>
            <a:endCxn id="52" idx="3"/>
          </p:cNvCxnSpPr>
          <p:nvPr/>
        </p:nvCxnSpPr>
        <p:spPr>
          <a:xfrm flipV="1">
            <a:off x="7250590" y="5816343"/>
            <a:ext cx="2565846" cy="2960290"/>
          </a:xfrm>
          <a:prstGeom prst="line">
            <a:avLst/>
          </a:prstGeom>
          <a:ln w="57150">
            <a:solidFill>
              <a:schemeClr val="accent2"/>
            </a:solidFill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矩形 122"/>
          <p:cNvSpPr/>
          <p:nvPr/>
        </p:nvSpPr>
        <p:spPr>
          <a:xfrm>
            <a:off x="6188175" y="925808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互金部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4603739" y="1718158"/>
            <a:ext cx="5630067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</a:t>
            </a:r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：多部门各自引入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545134" y="2110937"/>
            <a:ext cx="9428705" cy="11045951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椭圆 69"/>
          <p:cNvSpPr>
            <a:spLocks noChangeAspect="1"/>
          </p:cNvSpPr>
          <p:nvPr/>
        </p:nvSpPr>
        <p:spPr>
          <a:xfrm>
            <a:off x="15889238" y="4729669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椭圆 70"/>
          <p:cNvSpPr>
            <a:spLocks noChangeAspect="1"/>
          </p:cNvSpPr>
          <p:nvPr/>
        </p:nvSpPr>
        <p:spPr>
          <a:xfrm>
            <a:off x="16428229" y="5906874"/>
            <a:ext cx="3691244" cy="369653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椭圆 71"/>
          <p:cNvSpPr>
            <a:spLocks noChangeAspect="1"/>
          </p:cNvSpPr>
          <p:nvPr/>
        </p:nvSpPr>
        <p:spPr>
          <a:xfrm>
            <a:off x="15529465" y="9796376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椭圆 72"/>
          <p:cNvSpPr>
            <a:spLocks noChangeAspect="1"/>
          </p:cNvSpPr>
          <p:nvPr/>
        </p:nvSpPr>
        <p:spPr>
          <a:xfrm>
            <a:off x="16880071" y="10288207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椭圆 73"/>
          <p:cNvSpPr>
            <a:spLocks noChangeAspect="1"/>
          </p:cNvSpPr>
          <p:nvPr/>
        </p:nvSpPr>
        <p:spPr>
          <a:xfrm>
            <a:off x="18426197" y="10336815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/>
          <p:cNvSpPr>
            <a:spLocks noChangeAspect="1"/>
          </p:cNvSpPr>
          <p:nvPr/>
        </p:nvSpPr>
        <p:spPr>
          <a:xfrm>
            <a:off x="19987957" y="9942415"/>
            <a:ext cx="558000" cy="558800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/>
          <p:cNvSpPr>
            <a:spLocks noChangeAspect="1"/>
          </p:cNvSpPr>
          <p:nvPr/>
        </p:nvSpPr>
        <p:spPr>
          <a:xfrm>
            <a:off x="19841667" y="4826703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/>
          <p:cNvSpPr>
            <a:spLocks noChangeAspect="1"/>
          </p:cNvSpPr>
          <p:nvPr/>
        </p:nvSpPr>
        <p:spPr>
          <a:xfrm>
            <a:off x="18020041" y="4444862"/>
            <a:ext cx="558000" cy="558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文本框 78"/>
          <p:cNvSpPr txBox="1"/>
          <p:nvPr/>
        </p:nvSpPr>
        <p:spPr>
          <a:xfrm>
            <a:off x="16850785" y="7199058"/>
            <a:ext cx="2990882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 algn="ctr">
              <a:buNone/>
            </a:pPr>
            <a:r>
              <a:rPr lang="zh-CN" altLang="en-US" sz="50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扎口部门</a:t>
            </a:r>
            <a:endParaRPr lang="en-US" altLang="zh-CN" sz="50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buNone/>
            </a:pPr>
            <a:r>
              <a:rPr lang="zh-CN" altLang="en-US" sz="2000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（如：大数据管理部）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80" name="直线连接符 79"/>
          <p:cNvCxnSpPr/>
          <p:nvPr/>
        </p:nvCxnSpPr>
        <p:spPr>
          <a:xfrm flipH="1" flipV="1">
            <a:off x="19478056" y="9323600"/>
            <a:ext cx="515166" cy="553625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线连接符 80"/>
          <p:cNvCxnSpPr/>
          <p:nvPr/>
        </p:nvCxnSpPr>
        <p:spPr>
          <a:xfrm>
            <a:off x="16365521" y="5206635"/>
            <a:ext cx="661933" cy="1034698"/>
          </a:xfrm>
          <a:prstGeom prst="line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 rot="1075878">
            <a:off x="19856591" y="4145076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7763416" y="3843779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 rot="19852909">
            <a:off x="15190383" y="4180843"/>
            <a:ext cx="12458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外源</a:t>
            </a:r>
            <a:r>
              <a:rPr lang="en-US" altLang="zh-CN" sz="3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 rot="1950627">
            <a:off x="14704896" y="1038495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信用卡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 rot="567861">
            <a:off x="16511820" y="10902506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互金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 rot="21227764">
            <a:off x="18368873" y="10921144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风控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 rot="20469609">
            <a:off x="19759481" y="1049622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电子银行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05" name="直线连接符 104"/>
          <p:cNvCxnSpPr/>
          <p:nvPr/>
        </p:nvCxnSpPr>
        <p:spPr>
          <a:xfrm flipH="1">
            <a:off x="18273851" y="4985305"/>
            <a:ext cx="17229" cy="921569"/>
          </a:xfrm>
          <a:prstGeom prst="line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线连接符 105"/>
          <p:cNvCxnSpPr/>
          <p:nvPr/>
        </p:nvCxnSpPr>
        <p:spPr>
          <a:xfrm flipH="1">
            <a:off x="19391879" y="5383770"/>
            <a:ext cx="596078" cy="908674"/>
          </a:xfrm>
          <a:prstGeom prst="line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/>
          <p:cNvCxnSpPr/>
          <p:nvPr/>
        </p:nvCxnSpPr>
        <p:spPr>
          <a:xfrm flipH="1" flipV="1">
            <a:off x="18590899" y="9661110"/>
            <a:ext cx="114298" cy="675705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线连接符 107"/>
          <p:cNvCxnSpPr/>
          <p:nvPr/>
        </p:nvCxnSpPr>
        <p:spPr>
          <a:xfrm flipV="1">
            <a:off x="17355127" y="9600767"/>
            <a:ext cx="229117" cy="670028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线连接符 108"/>
          <p:cNvCxnSpPr/>
          <p:nvPr/>
        </p:nvCxnSpPr>
        <p:spPr>
          <a:xfrm flipV="1">
            <a:off x="16005748" y="9243093"/>
            <a:ext cx="814689" cy="635117"/>
          </a:xfrm>
          <a:prstGeom prst="line">
            <a:avLst/>
          </a:prstGeom>
          <a:ln w="5715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矩形 109"/>
          <p:cNvSpPr/>
          <p:nvPr/>
        </p:nvSpPr>
        <p:spPr>
          <a:xfrm>
            <a:off x="21361751" y="4698872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3200" b="1" dirty="0" smtClean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21361751" y="9840718"/>
            <a:ext cx="5357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12" name="直线连接符 111"/>
          <p:cNvCxnSpPr/>
          <p:nvPr/>
        </p:nvCxnSpPr>
        <p:spPr>
          <a:xfrm>
            <a:off x="13545135" y="7791473"/>
            <a:ext cx="28203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/>
          <p:cNvCxnSpPr/>
          <p:nvPr/>
        </p:nvCxnSpPr>
        <p:spPr>
          <a:xfrm flipV="1">
            <a:off x="20119473" y="7724731"/>
            <a:ext cx="2764442" cy="304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文本框 113"/>
          <p:cNvSpPr txBox="1"/>
          <p:nvPr/>
        </p:nvSpPr>
        <p:spPr>
          <a:xfrm flipH="1">
            <a:off x="13897708" y="8347800"/>
            <a:ext cx="61472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 flipH="1">
            <a:off x="13910962" y="5935907"/>
            <a:ext cx="614729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</a:t>
            </a:r>
            <a:endParaRPr lang="en-US" altLang="zh-CN" sz="3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15361609" y="12343560"/>
            <a:ext cx="62379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注：业务部门专注业务，只需提交需求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预算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15887336" y="1762551"/>
            <a:ext cx="5117106" cy="707886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方式</a:t>
            </a:r>
            <a:r>
              <a:rPr lang="en-US" altLang="zh-CN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4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：统一扎口引入</a:t>
            </a:r>
            <a:endParaRPr lang="zh-CN" altLang="en-US" sz="4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左大括号 16"/>
          <p:cNvSpPr/>
          <p:nvPr/>
        </p:nvSpPr>
        <p:spPr>
          <a:xfrm>
            <a:off x="26039685" y="5410391"/>
            <a:ext cx="516835" cy="243984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26596276" y="5306265"/>
            <a:ext cx="241567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供应商资质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合规数据授权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场景用户授权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数据传输安全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数据使用审计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数据质量测试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8" name="虚尾箭头 77"/>
          <p:cNvSpPr/>
          <p:nvPr/>
        </p:nvSpPr>
        <p:spPr>
          <a:xfrm>
            <a:off x="12112049" y="7199058"/>
            <a:ext cx="1031443" cy="1237242"/>
          </a:xfrm>
          <a:prstGeom prst="stripedRight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2" name="组 1"/>
          <p:cNvGrpSpPr/>
          <p:nvPr/>
        </p:nvGrpSpPr>
        <p:grpSpPr>
          <a:xfrm>
            <a:off x="2261350" y="10677240"/>
            <a:ext cx="3267961" cy="2433259"/>
            <a:chOff x="2261350" y="10677240"/>
            <a:chExt cx="3267961" cy="2433259"/>
          </a:xfrm>
        </p:grpSpPr>
        <p:sp>
          <p:nvSpPr>
            <p:cNvPr id="124" name="矩形 123"/>
            <p:cNvSpPr/>
            <p:nvPr/>
          </p:nvSpPr>
          <p:spPr>
            <a:xfrm>
              <a:off x="2531995" y="10895615"/>
              <a:ext cx="2897149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          缺点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管理标准不统一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重复采购成本高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整合共享难度大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安全合规难保障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261350" y="10677240"/>
              <a:ext cx="3267961" cy="2433259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7" grpId="0" animBg="1"/>
      <p:bldP spid="1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文本框 85"/>
          <p:cNvSpPr txBox="1"/>
          <p:nvPr/>
        </p:nvSpPr>
        <p:spPr>
          <a:xfrm>
            <a:off x="533758" y="360338"/>
            <a:ext cx="3441893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典型需求案例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97078" y="360338"/>
            <a:ext cx="10149902" cy="1383274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grpSp>
        <p:nvGrpSpPr>
          <p:cNvPr id="6" name="组 5"/>
          <p:cNvGrpSpPr/>
          <p:nvPr/>
        </p:nvGrpSpPr>
        <p:grpSpPr>
          <a:xfrm>
            <a:off x="16026823" y="360338"/>
            <a:ext cx="8809262" cy="13415297"/>
            <a:chOff x="14257657" y="360337"/>
            <a:chExt cx="8809262" cy="1341529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57657" y="360337"/>
              <a:ext cx="8809262" cy="13415297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28737" y="9382540"/>
              <a:ext cx="5813951" cy="496956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55312" y="5936975"/>
              <a:ext cx="5813951" cy="496956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148"/>
          <p:cNvSpPr txBox="1"/>
          <p:nvPr/>
        </p:nvSpPr>
        <p:spPr>
          <a:xfrm>
            <a:off x="377067" y="145735"/>
            <a:ext cx="9621697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统一外部数据管理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生命周期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支撑保障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五边形 3"/>
          <p:cNvSpPr/>
          <p:nvPr/>
        </p:nvSpPr>
        <p:spPr>
          <a:xfrm>
            <a:off x="1058780" y="1177864"/>
            <a:ext cx="6805060" cy="1227220"/>
          </a:xfrm>
          <a:prstGeom prst="homePlat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①引入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燕尾形 4"/>
          <p:cNvSpPr/>
          <p:nvPr/>
        </p:nvSpPr>
        <p:spPr>
          <a:xfrm>
            <a:off x="7461504" y="1177863"/>
            <a:ext cx="7589520" cy="1227221"/>
          </a:xfrm>
          <a:prstGeom prst="chevron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②使用</a:t>
            </a:r>
            <a:r>
              <a:rPr kumimoji="1"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kumimoji="1"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管理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燕尾形 22"/>
          <p:cNvSpPr/>
          <p:nvPr/>
        </p:nvSpPr>
        <p:spPr>
          <a:xfrm>
            <a:off x="21199002" y="1177863"/>
            <a:ext cx="4459062" cy="122722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④退出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10182" y="2587377"/>
            <a:ext cx="3891343" cy="7940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收集各业务部门需求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燕尾形 44"/>
          <p:cNvSpPr/>
          <p:nvPr/>
        </p:nvSpPr>
        <p:spPr>
          <a:xfrm>
            <a:off x="14621418" y="1177863"/>
            <a:ext cx="6943344" cy="1227221"/>
          </a:xfrm>
          <a:prstGeom prst="chevron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③评估</a:t>
            </a:r>
            <a:endParaRPr kumimoji="1"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3" name="直线连接符 2"/>
          <p:cNvCxnSpPr/>
          <p:nvPr/>
        </p:nvCxnSpPr>
        <p:spPr>
          <a:xfrm>
            <a:off x="7370064" y="2405084"/>
            <a:ext cx="0" cy="75808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/>
          <p:nvPr/>
        </p:nvCxnSpPr>
        <p:spPr>
          <a:xfrm>
            <a:off x="14566554" y="2539649"/>
            <a:ext cx="0" cy="744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/>
          <p:cNvCxnSpPr/>
          <p:nvPr/>
        </p:nvCxnSpPr>
        <p:spPr>
          <a:xfrm>
            <a:off x="21089598" y="2539649"/>
            <a:ext cx="0" cy="7446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2110182" y="3738461"/>
            <a:ext cx="3891343" cy="7940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登记需求及预算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250330" y="8081661"/>
            <a:ext cx="3625869" cy="7940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外部数据资产盘点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2110182" y="5010945"/>
            <a:ext cx="3891343" cy="7940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制定招采计划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9250330" y="6818013"/>
            <a:ext cx="3625870" cy="7940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数据供应商管理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2110182" y="6207725"/>
            <a:ext cx="3891343" cy="7940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签署采购合同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2110182" y="7313420"/>
            <a:ext cx="3891343" cy="79408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开发接入数据源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燕尾形 6"/>
          <p:cNvSpPr/>
          <p:nvPr/>
        </p:nvSpPr>
        <p:spPr>
          <a:xfrm rot="5400000">
            <a:off x="3934555" y="3356437"/>
            <a:ext cx="242596" cy="390187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5" name="燕尾形 54"/>
          <p:cNvSpPr/>
          <p:nvPr/>
        </p:nvSpPr>
        <p:spPr>
          <a:xfrm rot="5400000">
            <a:off x="3934555" y="4569541"/>
            <a:ext cx="242596" cy="390187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3" name="燕尾形 62"/>
          <p:cNvSpPr/>
          <p:nvPr/>
        </p:nvSpPr>
        <p:spPr>
          <a:xfrm rot="5400000">
            <a:off x="3934555" y="5782645"/>
            <a:ext cx="242596" cy="390187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6" name="燕尾形 65"/>
          <p:cNvSpPr/>
          <p:nvPr/>
        </p:nvSpPr>
        <p:spPr>
          <a:xfrm rot="5400000">
            <a:off x="3934555" y="6959173"/>
            <a:ext cx="242596" cy="390187"/>
          </a:xfrm>
          <a:prstGeom prst="chevron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9250330" y="3027069"/>
            <a:ext cx="3610344" cy="7940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数据使用授权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9250330" y="5554365"/>
            <a:ext cx="3610344" cy="7940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分行外部数据管理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168649" y="2934322"/>
            <a:ext cx="3610344" cy="79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数据质量监控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16168649" y="4196043"/>
            <a:ext cx="3610344" cy="79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使用效果评估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16168649" y="5457764"/>
            <a:ext cx="3610344" cy="79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外部数据验收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16168649" y="6719486"/>
            <a:ext cx="3610344" cy="794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供应商评价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1832242" y="4152286"/>
            <a:ext cx="3208008" cy="7940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供应商黑名单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21832242" y="2934322"/>
            <a:ext cx="3208008" cy="79408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数据源下线与切换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058780" y="9336310"/>
            <a:ext cx="24599284" cy="97093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b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支撑与保障</a:t>
            </a:r>
            <a:endParaRPr kumimoji="1"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1311966" y="10469491"/>
            <a:ext cx="23907186" cy="215149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核心支撑：外部数据管理平台（天渠）</a:t>
            </a:r>
            <a:endParaRPr kumimoji="1" lang="en-US" altLang="zh-CN" sz="36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（接入、存储、共享、安全、审计）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1311965" y="12842051"/>
            <a:ext cx="11938884" cy="9709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制度保障</a:t>
            </a:r>
            <a:endParaRPr kumimoji="1"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（管理办法及各类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文档</a:t>
            </a:r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模板）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13504035" y="12842051"/>
            <a:ext cx="11715118" cy="9709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组织保障</a:t>
            </a:r>
            <a:endParaRPr kumimoji="1"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（扎口部门及</a:t>
            </a:r>
            <a:r>
              <a:rPr kumimoji="1"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专岗</a:t>
            </a:r>
            <a:r>
              <a:rPr kumimoji="1"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专责）</a:t>
            </a:r>
            <a:endParaRPr kumimoji="1"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1058780" y="1177862"/>
            <a:ext cx="24599284" cy="12856189"/>
          </a:xfrm>
          <a:prstGeom prst="rect">
            <a:avLst/>
          </a:prstGeom>
          <a:noFill/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9250330" y="4290717"/>
            <a:ext cx="3610344" cy="7940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数据使用审计</a:t>
            </a:r>
            <a:endParaRPr kumimoji="1"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237423" y="5420689"/>
            <a:ext cx="6340197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1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典型功能</a:t>
            </a:r>
            <a:endParaRPr lang="zh-CN" altLang="en-US" sz="1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0" y="0"/>
            <a:ext cx="4236251" cy="4236251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570"/>
          </a:p>
        </p:txBody>
      </p:sp>
      <p:grpSp>
        <p:nvGrpSpPr>
          <p:cNvPr id="25" name="组合 60"/>
          <p:cNvGrpSpPr/>
          <p:nvPr/>
        </p:nvGrpSpPr>
        <p:grpSpPr>
          <a:xfrm>
            <a:off x="5891120" y="0"/>
            <a:ext cx="4245312" cy="8272576"/>
            <a:chOff x="4581879" y="18314"/>
            <a:chExt cx="2021800" cy="3939756"/>
          </a:xfrm>
        </p:grpSpPr>
        <p:grpSp>
          <p:nvGrpSpPr>
            <p:cNvPr id="26" name="组合 37"/>
            <p:cNvGrpSpPr/>
            <p:nvPr/>
          </p:nvGrpSpPr>
          <p:grpSpPr>
            <a:xfrm>
              <a:off x="4581879" y="1483564"/>
              <a:ext cx="2021800" cy="2474506"/>
              <a:chOff x="4519735" y="1465809"/>
              <a:chExt cx="2021800" cy="2474506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519735" y="1918515"/>
                <a:ext cx="2021800" cy="2021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4"/>
                </a:solidFill>
              </a:ln>
              <a:effectLst>
                <a:outerShdw blurRad="76200" dist="1524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570" dirty="0"/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5298214" y="1465809"/>
                <a:ext cx="464843" cy="576000"/>
              </a:xfrm>
              <a:prstGeom prst="rect">
                <a:avLst/>
              </a:prstGeom>
            </p:spPr>
          </p:pic>
        </p:grpSp>
        <p:cxnSp>
          <p:nvCxnSpPr>
            <p:cNvPr id="27" name="直接连接符 48"/>
            <p:cNvCxnSpPr/>
            <p:nvPr/>
          </p:nvCxnSpPr>
          <p:spPr>
            <a:xfrm>
              <a:off x="5587989" y="18314"/>
              <a:ext cx="1" cy="1483564"/>
            </a:xfrm>
            <a:prstGeom prst="line">
              <a:avLst/>
            </a:prstGeom>
            <a:ln w="38100">
              <a:solidFill>
                <a:srgbClr val="4D43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64"/>
          <p:cNvGrpSpPr/>
          <p:nvPr/>
        </p:nvGrpSpPr>
        <p:grpSpPr>
          <a:xfrm>
            <a:off x="6680322" y="4306370"/>
            <a:ext cx="2646877" cy="2339563"/>
            <a:chOff x="4957722" y="2069192"/>
            <a:chExt cx="1260554" cy="1114200"/>
          </a:xfrm>
        </p:grpSpPr>
        <p:sp>
          <p:nvSpPr>
            <p:cNvPr id="46" name="矩形: 圆角 61"/>
            <p:cNvSpPr/>
            <p:nvPr/>
          </p:nvSpPr>
          <p:spPr>
            <a:xfrm>
              <a:off x="5079807" y="2521898"/>
              <a:ext cx="988122" cy="23964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940" dirty="0">
                  <a:latin typeface="Arial" panose="020B0604020202020204" pitchFamily="34" charset="0"/>
                  <a:cs typeface="Arial" panose="020B0604020202020204" pitchFamily="34" charset="0"/>
                </a:rPr>
                <a:t>OPTION</a:t>
              </a:r>
              <a:endParaRPr lang="en-US" altLang="zh-CN" sz="29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365379" y="2069192"/>
              <a:ext cx="416979" cy="47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8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588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957722" y="2787636"/>
              <a:ext cx="1260554" cy="39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关于聚合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文本框 8"/>
          <p:cNvSpPr txBox="1">
            <a:spLocks noChangeArrowheads="1"/>
          </p:cNvSpPr>
          <p:nvPr/>
        </p:nvSpPr>
        <p:spPr bwMode="auto">
          <a:xfrm>
            <a:off x="508895" y="672879"/>
            <a:ext cx="1849993" cy="8679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040" b="1" spc="63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40" b="1" spc="6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60"/>
          <p:cNvGrpSpPr/>
          <p:nvPr/>
        </p:nvGrpSpPr>
        <p:grpSpPr>
          <a:xfrm>
            <a:off x="12111973" y="-63834"/>
            <a:ext cx="4245312" cy="8272576"/>
            <a:chOff x="4581879" y="18314"/>
            <a:chExt cx="2021800" cy="3939756"/>
          </a:xfrm>
        </p:grpSpPr>
        <p:grpSp>
          <p:nvGrpSpPr>
            <p:cNvPr id="72" name="组合 37"/>
            <p:cNvGrpSpPr/>
            <p:nvPr/>
          </p:nvGrpSpPr>
          <p:grpSpPr>
            <a:xfrm>
              <a:off x="4581879" y="1483564"/>
              <a:ext cx="2021800" cy="2474506"/>
              <a:chOff x="4519735" y="1465809"/>
              <a:chExt cx="2021800" cy="247450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4519735" y="1918515"/>
                <a:ext cx="2021800" cy="2021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4"/>
                </a:solidFill>
              </a:ln>
              <a:effectLst>
                <a:outerShdw blurRad="76200" dist="1524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570" dirty="0"/>
              </a:p>
            </p:txBody>
          </p:sp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5298214" y="1465809"/>
                <a:ext cx="464843" cy="576000"/>
              </a:xfrm>
              <a:prstGeom prst="rect">
                <a:avLst/>
              </a:prstGeom>
            </p:spPr>
          </p:pic>
        </p:grpSp>
        <p:cxnSp>
          <p:nvCxnSpPr>
            <p:cNvPr id="73" name="直接连接符 48"/>
            <p:cNvCxnSpPr/>
            <p:nvPr/>
          </p:nvCxnSpPr>
          <p:spPr>
            <a:xfrm>
              <a:off x="5587989" y="18314"/>
              <a:ext cx="1" cy="1483564"/>
            </a:xfrm>
            <a:prstGeom prst="line">
              <a:avLst/>
            </a:prstGeom>
            <a:ln w="38100">
              <a:solidFill>
                <a:srgbClr val="4D43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64"/>
          <p:cNvGrpSpPr/>
          <p:nvPr/>
        </p:nvGrpSpPr>
        <p:grpSpPr>
          <a:xfrm>
            <a:off x="12901176" y="4242535"/>
            <a:ext cx="2646877" cy="2339562"/>
            <a:chOff x="4957720" y="2069192"/>
            <a:chExt cx="1260554" cy="1114200"/>
          </a:xfrm>
        </p:grpSpPr>
        <p:sp>
          <p:nvSpPr>
            <p:cNvPr id="77" name="矩形: 圆角 61"/>
            <p:cNvSpPr/>
            <p:nvPr/>
          </p:nvSpPr>
          <p:spPr>
            <a:xfrm>
              <a:off x="5079807" y="2521898"/>
              <a:ext cx="988122" cy="23964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940" dirty="0">
                  <a:latin typeface="Arial" panose="020B0604020202020204" pitchFamily="34" charset="0"/>
                  <a:cs typeface="Arial" panose="020B0604020202020204" pitchFamily="34" charset="0"/>
                </a:rPr>
                <a:t>OPTION</a:t>
              </a:r>
              <a:endParaRPr lang="en-US" altLang="zh-CN" sz="29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5343622" y="2069192"/>
              <a:ext cx="460493" cy="47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8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588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957720" y="2787636"/>
              <a:ext cx="1260554" cy="39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天渠介绍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60"/>
          <p:cNvGrpSpPr/>
          <p:nvPr/>
        </p:nvGrpSpPr>
        <p:grpSpPr>
          <a:xfrm>
            <a:off x="17912296" y="-21343"/>
            <a:ext cx="4245312" cy="8272576"/>
            <a:chOff x="4581879" y="18314"/>
            <a:chExt cx="2021800" cy="3939756"/>
          </a:xfrm>
        </p:grpSpPr>
        <p:grpSp>
          <p:nvGrpSpPr>
            <p:cNvPr id="81" name="组合 37"/>
            <p:cNvGrpSpPr/>
            <p:nvPr/>
          </p:nvGrpSpPr>
          <p:grpSpPr>
            <a:xfrm>
              <a:off x="4581879" y="1483564"/>
              <a:ext cx="2021800" cy="2474506"/>
              <a:chOff x="4519735" y="1465809"/>
              <a:chExt cx="2021800" cy="2474506"/>
            </a:xfrm>
          </p:grpSpPr>
          <p:sp>
            <p:nvSpPr>
              <p:cNvPr id="83" name="椭圆 82"/>
              <p:cNvSpPr/>
              <p:nvPr/>
            </p:nvSpPr>
            <p:spPr>
              <a:xfrm>
                <a:off x="4519735" y="1918515"/>
                <a:ext cx="2021800" cy="2021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4"/>
                </a:solidFill>
              </a:ln>
              <a:effectLst>
                <a:outerShdw blurRad="76200" dist="1524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570" dirty="0"/>
              </a:p>
            </p:txBody>
          </p:sp>
          <p:pic>
            <p:nvPicPr>
              <p:cNvPr id="84" name="图片 83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5298214" y="1465809"/>
                <a:ext cx="464843" cy="576000"/>
              </a:xfrm>
              <a:prstGeom prst="rect">
                <a:avLst/>
              </a:prstGeom>
            </p:spPr>
          </p:pic>
        </p:grpSp>
        <p:cxnSp>
          <p:nvCxnSpPr>
            <p:cNvPr id="82" name="直接连接符 48"/>
            <p:cNvCxnSpPr/>
            <p:nvPr/>
          </p:nvCxnSpPr>
          <p:spPr>
            <a:xfrm>
              <a:off x="5587989" y="18314"/>
              <a:ext cx="1" cy="1483564"/>
            </a:xfrm>
            <a:prstGeom prst="line">
              <a:avLst/>
            </a:prstGeom>
            <a:ln w="38100">
              <a:solidFill>
                <a:srgbClr val="4D43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64"/>
          <p:cNvGrpSpPr/>
          <p:nvPr/>
        </p:nvGrpSpPr>
        <p:grpSpPr>
          <a:xfrm>
            <a:off x="18701522" y="4285026"/>
            <a:ext cx="2646878" cy="2339562"/>
            <a:chOff x="4957732" y="2069192"/>
            <a:chExt cx="1260554" cy="1114200"/>
          </a:xfrm>
        </p:grpSpPr>
        <p:sp>
          <p:nvSpPr>
            <p:cNvPr id="86" name="矩形: 圆角 61"/>
            <p:cNvSpPr/>
            <p:nvPr/>
          </p:nvSpPr>
          <p:spPr>
            <a:xfrm>
              <a:off x="5079807" y="2521898"/>
              <a:ext cx="988122" cy="23964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940" dirty="0">
                  <a:latin typeface="Arial" panose="020B0604020202020204" pitchFamily="34" charset="0"/>
                  <a:cs typeface="Arial" panose="020B0604020202020204" pitchFamily="34" charset="0"/>
                </a:rPr>
                <a:t>OPTION</a:t>
              </a:r>
              <a:endParaRPr lang="en-US" altLang="zh-CN" sz="29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338660" y="2069192"/>
              <a:ext cx="470418" cy="47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8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588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957732" y="2787636"/>
              <a:ext cx="1260554" cy="39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适用领域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4463" y="323971"/>
            <a:ext cx="2281394" cy="7205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核心功能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97146" y="1688890"/>
            <a:ext cx="295465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统一快速接入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248008" y="6978460"/>
            <a:ext cx="295465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统一安全管控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29478" y="2708053"/>
            <a:ext cx="365035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●上游接口零编码接入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16967" y="11681782"/>
            <a:ext cx="36628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</a:t>
            </a:r>
            <a:r>
              <a:rPr lang="en-US" altLang="zh-CN" sz="2800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目录</a:t>
            </a:r>
            <a:r>
              <a:rPr lang="en-US" altLang="zh-CN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数据地图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04903" y="4898096"/>
            <a:ext cx="365035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●下游服务标准化输出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98171" y="5489566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非业务参数自动补全，简化接入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17944" y="12225739"/>
            <a:ext cx="4493538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方便接入前浏览查阅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方便实时感知数据流转全局态势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892000" y="3290954"/>
            <a:ext cx="5724644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接口请求与响应报文，访问鉴权与加解密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封装复杂性、多样性、安全性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可视化拖、拉、拽，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分钟快速适配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5506662" y="3290954"/>
            <a:ext cx="978985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lvl="0" indent="-342900" defTabSz="914400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构建标准化服务的数据结构，包括：属性分类、标准属性、字段映射等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248008" y="7853905"/>
            <a:ext cx="257314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●隔离外部变化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5506662" y="5489566"/>
            <a:ext cx="941796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342900" lvl="0" indent="-342900" defTabSz="914400"/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建立数据质量监控机制，如：连接稳定性、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响应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耗时、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数据查得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率等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5248008" y="2708053"/>
            <a:ext cx="185499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●数据标准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248008" y="4898096"/>
            <a:ext cx="185499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●质量评估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097146" y="6978460"/>
            <a:ext cx="295465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统一数据共享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898171" y="5981497"/>
            <a:ext cx="4493538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统一在企业内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输出数据服务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673504" y="7853905"/>
            <a:ext cx="185499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●数据缓存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654595" y="9854429"/>
            <a:ext cx="1854995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●成本管控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880290" y="10384836"/>
            <a:ext cx="2646878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统一计量计价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动态调整成本策略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880290" y="8355899"/>
            <a:ext cx="5416868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实时数据缓存，避免短时间内重复调用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根据业务需要，动态调整缓存策略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数据沉淀复用，资产化并节约采购成本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5248008" y="9452093"/>
            <a:ext cx="2214068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●多通道容灾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5506662" y="8376681"/>
            <a:ext cx="8368766" cy="8309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上游数据源变化、接口报文变化，不影响企业内标准化服务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支持多数据源混合调用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5506662" y="10003282"/>
            <a:ext cx="5109091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同一个数据服务，支持多通道的映射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多通道根据路由策略，动态智能切换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支持负载均衡，服务峰时排队机制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5248008" y="11316022"/>
            <a:ext cx="2573140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8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●实时监控预警</a:t>
            </a:r>
            <a:endParaRPr lang="zh-CN" altLang="en-US" sz="28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5506662" y="11859979"/>
            <a:ext cx="7571303" cy="1200329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调用方、供应商统一授权管控，统一监管数据流向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>
              <a:buNone/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统一加密存储、传输、鉴权及加解密机制</a:t>
            </a:r>
            <a:endParaRPr lang="en-US" altLang="zh-CN" sz="24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安全预警、成本预警、性能预警、质量预警、异常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报警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15248008" y="1688890"/>
            <a:ext cx="295465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统一质量管控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931" y="1100152"/>
            <a:ext cx="1625600" cy="1625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718" y="6556129"/>
            <a:ext cx="1625600" cy="1625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4560" y="1262655"/>
            <a:ext cx="1625600" cy="16256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931" y="6467791"/>
            <a:ext cx="1625600" cy="1625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9" y="386570"/>
            <a:ext cx="7880660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数据标准、数据质量</a:t>
            </a:r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、数据缓存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49694" y="2804977"/>
            <a:ext cx="433965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标准化数据定义体系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49694" y="3498028"/>
            <a:ext cx="1474745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支持自定义标准化的数据对象结构体，并与不同上游数据源的字段名映射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如：借款人信息、贷款信息、还款逾期信息、企业信息、诉讼信息、个税信息等，其标准对象体的属性集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549694" y="6067788"/>
            <a:ext cx="445346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动态的数据质量评估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49693" y="6834205"/>
            <a:ext cx="1343819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支持按访问耗时、连接稳定性、数据查得率等维度，动态评估数据质量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支持按照客户的业务反馈，由运营人员从后台对数据质量进行评判评价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92787" y="9480933"/>
            <a:ext cx="433965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灵活的数据缓存策略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492787" y="10215475"/>
            <a:ext cx="744759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支持缓存启禁、定义缓存失效时间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支持定义服务访问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超时时间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053" y="2804977"/>
            <a:ext cx="1316794" cy="13167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883" y="5836386"/>
            <a:ext cx="1109133" cy="11091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5156" y="9461066"/>
            <a:ext cx="1148860" cy="11488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2193" y="0"/>
            <a:ext cx="25600379" cy="144002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0896" y="137743"/>
            <a:ext cx="3621024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服务调用分析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292608" y="1172337"/>
            <a:ext cx="27980640" cy="12798122"/>
            <a:chOff x="292608" y="1172337"/>
            <a:chExt cx="27980640" cy="1279812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666725" y="1207932"/>
              <a:ext cx="14590787" cy="62384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666725" y="7704996"/>
              <a:ext cx="14606523" cy="6265463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2608" y="9054760"/>
              <a:ext cx="13135583" cy="4915699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608" y="1172337"/>
              <a:ext cx="13109271" cy="3055371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2608" y="4391320"/>
              <a:ext cx="13151559" cy="4499828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23129" y="1207931"/>
              <a:ext cx="2303601" cy="61115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723129" y="7704996"/>
              <a:ext cx="2303601" cy="611159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8469" y="9054760"/>
              <a:ext cx="2228676" cy="59128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9" y="386570"/>
            <a:ext cx="4224989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企业内服务集市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03930" y="12152047"/>
            <a:ext cx="527094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支持数据服务分类、标签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6739" y="1392718"/>
            <a:ext cx="6832628" cy="1047369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922" y="1500846"/>
            <a:ext cx="16844096" cy="1029513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矩形 10"/>
          <p:cNvSpPr/>
          <p:nvPr/>
        </p:nvSpPr>
        <p:spPr>
          <a:xfrm>
            <a:off x="12795386" y="11905825"/>
            <a:ext cx="72798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支持数据服务的搜索、筛选、排序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支持在线查阅接口文档、限量测试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9566" y="383441"/>
            <a:ext cx="5256104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治理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通信接入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33637" y="5942784"/>
            <a:ext cx="295465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报文格式转换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3637" y="6672518"/>
            <a:ext cx="54156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JSON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JSONP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XML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1133637" y="8830037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网络环境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33637" y="9651569"/>
            <a:ext cx="48656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黑名单、白名单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3637" y="2526242"/>
            <a:ext cx="787613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通信协议：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HTTPS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REST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SOAP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33638" y="3195933"/>
            <a:ext cx="78761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支持方法：</a:t>
            </a:r>
            <a:r>
              <a:rPr lang="en-US" altLang="zh-CN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GET</a:t>
            </a:r>
            <a:r>
              <a:rPr lang="zh-CN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POST</a:t>
            </a:r>
            <a:r>
              <a:rPr lang="zh-CN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PUT</a:t>
            </a:r>
            <a:r>
              <a:rPr lang="zh-CN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DELETE</a:t>
            </a:r>
            <a:r>
              <a:rPr lang="zh-CN" altLang="en-US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</a:t>
            </a:r>
            <a:r>
              <a:rPr lang="en-US" altLang="zh-CN" sz="2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ATCH</a:t>
            </a:r>
            <a:endParaRPr lang="en-US" altLang="zh-CN" sz="2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33637" y="3759573"/>
            <a:ext cx="749627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请求类型：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form-data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x-www-form-</a:t>
            </a:r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urlencoded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raw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application-</a:t>
            </a:r>
            <a:r>
              <a:rPr lang="en-US" altLang="zh-CN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json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application-xml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3" y="2432559"/>
            <a:ext cx="956733" cy="95673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" y="5862399"/>
            <a:ext cx="921906" cy="9219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1" y="8645403"/>
            <a:ext cx="1219200" cy="12192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754" y="1729410"/>
            <a:ext cx="19681814" cy="1045596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75692" y="596858"/>
            <a:ext cx="6241334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治理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报文转换适配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109816" y="3029336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字典转译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109816" y="3886943"/>
            <a:ext cx="86583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支持不同约定的数据字典转译。如：证件类型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09816" y="5705496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码制转换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2109816" y="6506246"/>
            <a:ext cx="790882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Base64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URLEncoder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等转码方式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支持字符集转换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（如：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UTF8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GBK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GB2312...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2" y="3029336"/>
            <a:ext cx="1116669" cy="11166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2" y="5353557"/>
            <a:ext cx="1289058" cy="1289058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2109816" y="8522550"/>
            <a:ext cx="249299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状态码转换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109816" y="9192241"/>
            <a:ext cx="85059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支持状态码映射转换处理，统一标准化约定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2" y="8151416"/>
            <a:ext cx="1370271" cy="1370271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2109816" y="11091866"/>
            <a:ext cx="295465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字段按需返回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09816" y="11798724"/>
            <a:ext cx="1052181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支持不同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客户按需返回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不同字段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实现字段级权限过滤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2" y="11091866"/>
            <a:ext cx="1155700" cy="1155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1508" y="30779"/>
            <a:ext cx="10401300" cy="40132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9730" y="4096422"/>
            <a:ext cx="10325100" cy="40259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71386" y="8222360"/>
            <a:ext cx="11633200" cy="6146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26916" y="524814"/>
            <a:ext cx="4943089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参数计算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99734" y="5084948"/>
            <a:ext cx="295465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参数自动补全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99734" y="5754639"/>
            <a:ext cx="105703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支持非业务性参数的自动补全，简化下游调用复杂度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如：时间戳、格式化时间、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IP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地址、随机数、唯一性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UUID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GUID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03" y="4864129"/>
            <a:ext cx="1101867" cy="1101867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1899734" y="2373517"/>
            <a:ext cx="249299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参数值类型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899734" y="3195049"/>
            <a:ext cx="10650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种类型：固定值、系统值、传入值、组合值、计算值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7" y="2149127"/>
            <a:ext cx="1378959" cy="1378959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1899734" y="10837896"/>
            <a:ext cx="295465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字段组合拼接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899734" y="11540752"/>
            <a:ext cx="994685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支持多参数拆分、组装、拼接、字符替换等组合形式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并支持正则表达式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899734" y="8208296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数学计算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899734" y="8911152"/>
            <a:ext cx="711359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支持参数的排序、重组、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数学运算等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38" y="10626743"/>
            <a:ext cx="1029996" cy="102999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55" y="8106576"/>
            <a:ext cx="1096963" cy="109696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9058" y="1450908"/>
            <a:ext cx="12236766" cy="105156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50723" y="5727525"/>
            <a:ext cx="14212538" cy="840591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825713" y="3124991"/>
            <a:ext cx="419422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600" b="1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多种认证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鉴权方式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25713" y="3794682"/>
            <a:ext cx="917802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</a:t>
            </a:r>
            <a:r>
              <a:rPr lang="en-US" altLang="zh-CN" sz="3200" dirty="0"/>
              <a:t>HTTP Basic </a:t>
            </a:r>
            <a:r>
              <a:rPr lang="en-US" altLang="zh-CN" sz="3200" dirty="0" smtClean="0"/>
              <a:t>Authentication</a:t>
            </a:r>
            <a:r>
              <a:rPr lang="zh-CN" altLang="en-US" sz="3200" dirty="0" smtClean="0"/>
              <a:t>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Token 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OAuth2.0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App_ID</a:t>
            </a:r>
            <a:r>
              <a:rPr lang="zh-CN" alt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r>
              <a:rPr lang="zh-CN" alt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200" b="1" i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App_Secret</a:t>
            </a:r>
            <a:r>
              <a:rPr lang="en-US" altLang="zh-CN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公私钥对</a:t>
            </a:r>
            <a:r>
              <a:rPr lang="en-US" altLang="zh-CN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3200" b="1" i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数字证书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71" y="3068011"/>
            <a:ext cx="1457697" cy="11599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25713" y="9898106"/>
            <a:ext cx="419422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加解密</a:t>
            </a:r>
            <a:r>
              <a:rPr lang="zh-CN" altLang="en-US" sz="3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加验签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25713" y="10567797"/>
            <a:ext cx="960428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AES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DES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RSA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MD5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、国密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SM4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RSAWithSHA1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RSAWithSHA256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HmacSHA256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HmacSHA1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等，并支持参数加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盐。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算法池持续扩展中</a:t>
            </a:r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22" y="9882329"/>
            <a:ext cx="1157794" cy="111034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825713" y="6818667"/>
            <a:ext cx="2333971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参数脱敏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5713" y="7525525"/>
            <a:ext cx="67083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支持敏感字段的自动脱敏处理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1" y="6790315"/>
            <a:ext cx="1386256" cy="12065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615418" y="539861"/>
            <a:ext cx="5287177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治理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逻辑安全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82748" y="599427"/>
            <a:ext cx="10261032" cy="905895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94087" y="10054092"/>
            <a:ext cx="10849692" cy="386069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9839" y="591548"/>
            <a:ext cx="5925886" cy="655028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89839" y="7312618"/>
            <a:ext cx="5315213" cy="6602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958" y="145030"/>
            <a:ext cx="8737894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治理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逻辑参数计算可视化构建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89" y="1633912"/>
            <a:ext cx="19452534" cy="104948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17" y="1613063"/>
            <a:ext cx="17753084" cy="104948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989" y="1592216"/>
            <a:ext cx="12236766" cy="105156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695" y="1633914"/>
            <a:ext cx="12048014" cy="105156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5376" y="1592214"/>
            <a:ext cx="12170149" cy="104948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文本框 32"/>
          <p:cNvSpPr txBox="1"/>
          <p:nvPr/>
        </p:nvSpPr>
        <p:spPr>
          <a:xfrm>
            <a:off x="596617" y="318479"/>
            <a:ext cx="3171146" cy="1015999"/>
          </a:xfrm>
          <a:prstGeom prst="rect">
            <a:avLst/>
          </a:prstGeom>
          <a:ln w="12700">
            <a:miter lim="400000"/>
          </a:ln>
        </p:spPr>
        <p:txBody>
          <a:bodyPr wrap="none" lIns="45734" rIns="45734">
            <a:spAutoFit/>
          </a:bodyPr>
          <a:lstStyle>
            <a:lvl1pPr>
              <a:defRPr sz="6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6000" dirty="0"/>
              <a:t>关于聚合</a:t>
            </a:r>
            <a:endParaRPr sz="60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64720" y="3176"/>
            <a:ext cx="13635705" cy="1439386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519804" y="3549208"/>
            <a:ext cx="3391891" cy="9236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聚合科技</a:t>
            </a:r>
            <a:endParaRPr lang="zh-CN" altLang="en-US" sz="5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03374" y="4402669"/>
            <a:ext cx="2922358" cy="5849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3200" b="1" dirty="0" err="1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www.juhe.cn</a:t>
            </a:r>
            <a:endParaRPr lang="zh-CN" altLang="en-US" sz="32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400878" y="6426216"/>
            <a:ext cx="4748355" cy="72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/>
            <a:r>
              <a:rPr lang="en-US" altLang="zh-CN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2010</a:t>
            </a:r>
            <a:r>
              <a:rPr lang="zh-CN" altLang="en-US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成立于苏州</a:t>
            </a:r>
            <a:endParaRPr lang="zh-CN" altLang="en-US" sz="408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400878" y="7180855"/>
            <a:ext cx="5483705" cy="72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defRPr/>
            </a:pPr>
            <a:r>
              <a:rPr lang="zh-CN" altLang="en-US" sz="408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专注大数据领域 </a:t>
            </a:r>
            <a:r>
              <a:rPr lang="en-US" altLang="zh-CN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</a:t>
            </a: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lang="en-US" altLang="zh-CN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endParaRPr lang="zh-CN" altLang="en-US" sz="408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00877" y="10511859"/>
            <a:ext cx="10387311" cy="72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defRPr/>
            </a:pPr>
            <a:r>
              <a:rPr lang="zh-CN" altLang="en-US" sz="408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</a:t>
            </a:r>
            <a:r>
              <a:rPr lang="zh-CN" altLang="en-US" sz="4085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合规、安全</a:t>
            </a:r>
            <a:r>
              <a:rPr lang="zh-CN" altLang="en-US" sz="408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的大数据服务市场</a:t>
            </a:r>
            <a:r>
              <a:rPr lang="zh-CN" altLang="en-US" sz="4085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龙头企业</a:t>
            </a:r>
            <a:endParaRPr lang="zh-CN" altLang="en-US" sz="408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0878" y="8316701"/>
            <a:ext cx="4999450" cy="72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defRPr/>
            </a:pP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服务企业</a:t>
            </a:r>
            <a:r>
              <a:rPr lang="en-US" altLang="zh-CN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en-US" altLang="zh-CN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endParaRPr lang="zh-CN" altLang="en-US" sz="408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00878" y="9609170"/>
            <a:ext cx="4999450" cy="72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国内</a:t>
            </a:r>
            <a:r>
              <a:rPr lang="zh-CN" altLang="en-US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最早，</a:t>
            </a: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规模</a:t>
            </a:r>
            <a:r>
              <a:rPr lang="zh-CN" altLang="en-US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</a:t>
            </a:r>
            <a:endParaRPr lang="zh-CN" altLang="en-US" sz="408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1993" y="305940"/>
            <a:ext cx="7707729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治理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参数构建逻辑自定义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92" y="2177928"/>
            <a:ext cx="26271081" cy="10231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24254" y="9912980"/>
            <a:ext cx="20096921" cy="153062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5859" y="4714405"/>
            <a:ext cx="27014557" cy="1828453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标注 11"/>
          <p:cNvSpPr/>
          <p:nvPr/>
        </p:nvSpPr>
        <p:spPr>
          <a:xfrm>
            <a:off x="14409647" y="6973724"/>
            <a:ext cx="13278680" cy="1796534"/>
          </a:xfrm>
          <a:prstGeom prst="wedgeRectCallout">
            <a:avLst>
              <a:gd name="adj1" fmla="val -22122"/>
              <a:gd name="adj2" fmla="val -7117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、筛选：选择所有请求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sign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参数除外）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、排序：对请求参数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的参数名（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key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）进行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升序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排列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、拼接：依上述顺序组合为“参数名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参数值”的格式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，并用“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”连接，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此时生成的字符串为待签名字符串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拼接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URL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前缀：字符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串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左侧左拼接本接口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URL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前缀（供应商指定的固定值），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生成新的字符串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、签名：基于供应商分配的私钥，将字符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串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SHA256withRSA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签名计算，得到最终的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签名字符串即为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sign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11703" y="9957775"/>
            <a:ext cx="12724975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业务方只需关注核心业务参数，其余</a:t>
            </a:r>
            <a:r>
              <a:rPr lang="zh-CN" altLang="en-US" b="1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系统参数智能补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全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9938" y="397095"/>
            <a:ext cx="3963036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计费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预警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807752" y="-1"/>
            <a:ext cx="12992674" cy="1440021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870802" y="9485569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异常预警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70802" y="10188425"/>
            <a:ext cx="118333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支持安全预警、流量预警、成本预警、质量预警、异常调用预警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支持短信、邮件、微信、钉钉等通知方式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19" y="9326400"/>
            <a:ext cx="1070553" cy="107055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827" y="4356726"/>
            <a:ext cx="12442058" cy="381619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5" name="文本框 14"/>
          <p:cNvSpPr txBox="1"/>
          <p:nvPr/>
        </p:nvSpPr>
        <p:spPr>
          <a:xfrm>
            <a:off x="1870802" y="2420737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计费方式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870802" y="3123593"/>
            <a:ext cx="736990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支持按次数、按查得、</a:t>
            </a:r>
            <a:r>
              <a:rPr lang="zh-CN" altLang="en-US" sz="32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包月等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支持多接口组合计费、套餐包计费等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62" y="2257069"/>
            <a:ext cx="973666" cy="9736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60664" y="5322511"/>
            <a:ext cx="6340197" cy="193899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12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特色功能</a:t>
            </a:r>
            <a:endParaRPr lang="zh-CN" altLang="en-US" sz="1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6959" y="145030"/>
            <a:ext cx="9153086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服务零编码接入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参数自动补全技术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89" y="1633912"/>
            <a:ext cx="19452534" cy="104948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917" y="1613063"/>
            <a:ext cx="17753084" cy="104948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989" y="1592216"/>
            <a:ext cx="12236766" cy="105156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41695" y="1633914"/>
            <a:ext cx="12048014" cy="1051567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05376" y="1592214"/>
            <a:ext cx="12170149" cy="104948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1993" y="305940"/>
            <a:ext cx="10112997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外部接口访问参数复杂性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（风险信息查询接口示例）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992" y="2177928"/>
            <a:ext cx="26271081" cy="102312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024254" y="9912980"/>
            <a:ext cx="20096921" cy="153062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75859" y="4714405"/>
            <a:ext cx="27014557" cy="1828453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标注 11"/>
          <p:cNvSpPr/>
          <p:nvPr/>
        </p:nvSpPr>
        <p:spPr>
          <a:xfrm>
            <a:off x="14409647" y="6973724"/>
            <a:ext cx="13278680" cy="1796534"/>
          </a:xfrm>
          <a:prstGeom prst="wedgeRectCallout">
            <a:avLst>
              <a:gd name="adj1" fmla="val -22122"/>
              <a:gd name="adj2" fmla="val -71174"/>
            </a:avLst>
          </a:prstGeom>
          <a:solidFill>
            <a:schemeClr val="bg1">
              <a:lumMod val="95000"/>
            </a:scheme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、筛选：选择所有请求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sign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参数除外）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、排序：对请求参数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的参数名（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key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）进行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升序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排列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、拼接：依上述顺序组合为“参数名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参数值”的格式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，并用“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”连接，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此时生成的字符串为待签名字符串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拼接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URL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前缀：字符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串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左侧左拼接本接口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URL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前缀（供应商指定的固定值），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生成新的字符串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、签名：基于供应商分配的私钥，将字符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串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SHA256withRSA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签名计算，得到最终的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签名字符串即为</a:t>
            </a:r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sign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411703" y="9957775"/>
            <a:ext cx="13542870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服务调用方，只需关注本参数，其余参数由天渠自动补全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39" y="386570"/>
            <a:ext cx="8269818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通道智能路由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流量智能调度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43436" y="3257948"/>
            <a:ext cx="295465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多种路由策略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443436" y="3950999"/>
            <a:ext cx="972814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支持按低价格、按低延时、按性价比、按数据质量、按后台指定、按客户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客户等级，来设置路由优先级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支持按入参属性，来自动路由不同的上游数据源通道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363802" y="7043520"/>
            <a:ext cx="1044388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多维度、多粒度的流量调度，支持服务降级与熔断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403620" y="7845181"/>
            <a:ext cx="10046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支持按不同通道的流量配比，来实现通道分流，保障服务高可用。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如：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三个通道分别按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30%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30%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40%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分流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支持数据服务的下游流控，通过控制最高访问速率来限流，保障服务稳定性</a:t>
            </a:r>
            <a:endParaRPr lang="en-US" altLang="zh-CN" sz="32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43436" y="11073333"/>
            <a:ext cx="3416320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支持实时热切换</a:t>
            </a:r>
            <a:endParaRPr lang="zh-CN" altLang="en-US" sz="36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443436" y="11842537"/>
            <a:ext cx="1451881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按照设定的路由策略，自动路由；同时支持后台临时干预，实现路由通道热切换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77" y="3257949"/>
            <a:ext cx="954980" cy="9549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60" y="7048336"/>
            <a:ext cx="994797" cy="9947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28" y="11073333"/>
            <a:ext cx="913258" cy="9132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60383" y="2021356"/>
            <a:ext cx="16807134" cy="950803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4050" y="284047"/>
            <a:ext cx="2487168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监控大屏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44002" y="3815361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实时感知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44002" y="304592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流转态势</a:t>
            </a:r>
            <a:endParaRPr lang="zh-CN" altLang="en-US" sz="2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5608" y="-30622"/>
            <a:ext cx="25654817" cy="14430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6959" y="2481695"/>
            <a:ext cx="18107805" cy="774047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文本框 1"/>
          <p:cNvSpPr txBox="1"/>
          <p:nvPr/>
        </p:nvSpPr>
        <p:spPr>
          <a:xfrm>
            <a:off x="449938" y="397095"/>
            <a:ext cx="5394271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网页查询 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批量查询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487756" y="10842966"/>
            <a:ext cx="4583201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可视化批量查询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351373" y="10842966"/>
            <a:ext cx="4346422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可视化手工查询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5511193" y="11598226"/>
            <a:ext cx="5895166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根据不同数据源模板，上传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Excel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批量查询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504886" y="11598226"/>
            <a:ext cx="5750682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除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调用外，支持后台网页版手工查询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839" y="4810541"/>
            <a:ext cx="12609925" cy="540425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1" y="2481694"/>
            <a:ext cx="7325799" cy="771322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9937" y="397095"/>
            <a:ext cx="7466841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预置常用数据服务，开箱即用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8043" y="5166733"/>
            <a:ext cx="2434261" cy="7783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398" y="5005584"/>
            <a:ext cx="2612531" cy="110059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306" y="2316737"/>
            <a:ext cx="3564738" cy="1373187"/>
          </a:xfrm>
          <a:prstGeom prst="rect">
            <a:avLst/>
          </a:prstGeom>
        </p:spPr>
      </p:pic>
      <p:pic>
        <p:nvPicPr>
          <p:cNvPr id="1032" name="Picture 8" descr="https://ss0.bdstatic.com/70cFvHSh_Q1YnxGkpoWK1HF6hhy/it/u=2305962871,3717826173&amp;fm=26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716" y="5096343"/>
            <a:ext cx="2029968" cy="919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0840" y="5200283"/>
            <a:ext cx="2400300" cy="711200"/>
          </a:xfrm>
          <a:prstGeom prst="rect">
            <a:avLst/>
          </a:prstGeom>
        </p:spPr>
      </p:pic>
      <p:grpSp>
        <p:nvGrpSpPr>
          <p:cNvPr id="11" name="组 10"/>
          <p:cNvGrpSpPr/>
          <p:nvPr/>
        </p:nvGrpSpPr>
        <p:grpSpPr>
          <a:xfrm>
            <a:off x="21138801" y="2313958"/>
            <a:ext cx="2274665" cy="1378744"/>
            <a:chOff x="1017175" y="5245666"/>
            <a:chExt cx="2274665" cy="137874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17175" y="5245666"/>
              <a:ext cx="2231058" cy="1378744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1965499" y="5467424"/>
              <a:ext cx="1326341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8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学信网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1036" name="Picture 12" descr="https://img.alicdn.com/tfs/TB1Ly5oS3HqK1RjSZFPXXcwapXa-238-54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520" y="7669773"/>
            <a:ext cx="22669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s://dss2.bdstatic.com/8_V1bjqh_Q23odCf/pacific/188422489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465" y="7212573"/>
            <a:ext cx="23050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28043" y="7440699"/>
            <a:ext cx="2312970" cy="97249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426053" y="2568247"/>
            <a:ext cx="2762435" cy="87016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52443" y="2448848"/>
            <a:ext cx="1687211" cy="1108965"/>
          </a:xfrm>
          <a:prstGeom prst="rect">
            <a:avLst/>
          </a:prstGeom>
        </p:spPr>
      </p:pic>
      <p:grpSp>
        <p:nvGrpSpPr>
          <p:cNvPr id="24" name="组 23"/>
          <p:cNvGrpSpPr/>
          <p:nvPr/>
        </p:nvGrpSpPr>
        <p:grpSpPr>
          <a:xfrm>
            <a:off x="1821768" y="1960696"/>
            <a:ext cx="1755648" cy="2085268"/>
            <a:chOff x="14182344" y="6454976"/>
            <a:chExt cx="1755648" cy="2085268"/>
          </a:xfrm>
        </p:grpSpPr>
        <p:pic>
          <p:nvPicPr>
            <p:cNvPr id="1048" name="Picture 24" descr="https://gss2.bdstatic.com/-fo3dSag_xI4khGkpoWK1HF6hhy/baike/w%3D268%3Bg%3D0/sign=ffed7b946b09c93d07f209f1a7069fe1/0b46f21fbe096b63c0de6fca00338744eaf8ac60.jp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84096" y="6454976"/>
              <a:ext cx="1152144" cy="11521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文本框 32"/>
            <p:cNvSpPr txBox="1"/>
            <p:nvPr/>
          </p:nvSpPr>
          <p:spPr>
            <a:xfrm>
              <a:off x="14182344" y="7709247"/>
              <a:ext cx="1755648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公安部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身份证中心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25" name="图片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41140" y="10404336"/>
            <a:ext cx="2361328" cy="679964"/>
          </a:xfrm>
          <a:prstGeom prst="rect">
            <a:avLst/>
          </a:prstGeom>
        </p:spPr>
      </p:pic>
      <p:grpSp>
        <p:nvGrpSpPr>
          <p:cNvPr id="28" name="组 27"/>
          <p:cNvGrpSpPr/>
          <p:nvPr/>
        </p:nvGrpSpPr>
        <p:grpSpPr>
          <a:xfrm>
            <a:off x="11072798" y="10248113"/>
            <a:ext cx="3196751" cy="992410"/>
            <a:chOff x="11323921" y="9998678"/>
            <a:chExt cx="3196751" cy="992410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323921" y="9998678"/>
              <a:ext cx="2567322" cy="992410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13920109" y="10099458"/>
              <a:ext cx="600563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创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  <a:p>
              <a:pPr algn="ctr"/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蓝</a:t>
              </a:r>
              <a:endPara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pic>
        <p:nvPicPr>
          <p:cNvPr id="1028" name="Picture 4" descr="https://timgsa.baidu.com/timg?image&amp;quality=80&amp;size=b9999_10000&amp;sec=1578675500685&amp;di=192d09bb5e57ca08cb002f42da7632aa&amp;imgtype=jpg&amp;src=http%3A%2F%2Fimg0.imgtn.bdimg.com%2Fit%2Fu%3D3609423735%2C3886038799%26fm%3D214%26gp%3D0.jp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1959" y="9946197"/>
            <a:ext cx="1582891" cy="158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http://www.id5.cn/images/logo.pn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016" y="5290406"/>
            <a:ext cx="2511276" cy="530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https://timgsa.baidu.com/timg?image&amp;quality=80&amp;size=b9999_10000&amp;sec=1578675592773&amp;di=b5950f3ce7922cca3e748dd52591ab16&amp;imgtype=0&amp;src=http%3A%2F%2Fpic.9ht.com%2Fup%2F2014-10%2F2014101792034.pn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0088" y="4826757"/>
            <a:ext cx="1458252" cy="145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123520" y="9989102"/>
            <a:ext cx="1355846" cy="1497080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336769" y="2601474"/>
            <a:ext cx="841386" cy="80371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80833" y="2510527"/>
            <a:ext cx="985606" cy="985606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2077938" y="2305369"/>
            <a:ext cx="1395922" cy="139592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634969" y="7101448"/>
            <a:ext cx="1701800" cy="1651000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15073874" y="10377257"/>
            <a:ext cx="914035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4251620" y="7493957"/>
            <a:ext cx="914035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0401484" y="5096343"/>
            <a:ext cx="914035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4318183" y="2622373"/>
            <a:ext cx="914035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56740" y="386570"/>
            <a:ext cx="2598188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核心优势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79" name="组合 4"/>
          <p:cNvGrpSpPr/>
          <p:nvPr/>
        </p:nvGrpSpPr>
        <p:grpSpPr>
          <a:xfrm>
            <a:off x="7711292" y="897466"/>
            <a:ext cx="16977508" cy="11328400"/>
            <a:chOff x="463550" y="415926"/>
            <a:chExt cx="7821612" cy="6136627"/>
          </a:xfrm>
        </p:grpSpPr>
        <p:sp>
          <p:nvSpPr>
            <p:cNvPr id="80" name="Rectangle 5"/>
            <p:cNvSpPr>
              <a:spLocks noChangeArrowheads="1"/>
            </p:cNvSpPr>
            <p:nvPr/>
          </p:nvSpPr>
          <p:spPr bwMode="auto">
            <a:xfrm>
              <a:off x="463550" y="784226"/>
              <a:ext cx="4964113" cy="11572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81" name="Rectangle 6"/>
            <p:cNvSpPr>
              <a:spLocks noChangeArrowheads="1"/>
            </p:cNvSpPr>
            <p:nvPr/>
          </p:nvSpPr>
          <p:spPr bwMode="auto">
            <a:xfrm>
              <a:off x="463550" y="2032001"/>
              <a:ext cx="4964113" cy="830263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82" name="Rectangle 7"/>
            <p:cNvSpPr>
              <a:spLocks noChangeArrowheads="1"/>
            </p:cNvSpPr>
            <p:nvPr/>
          </p:nvSpPr>
          <p:spPr bwMode="auto">
            <a:xfrm>
              <a:off x="463550" y="2930526"/>
              <a:ext cx="4964113" cy="1077913"/>
            </a:xfrm>
            <a:prstGeom prst="rect">
              <a:avLst/>
            </a:prstGeom>
            <a:solidFill>
              <a:srgbClr val="8477B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83" name="Rectangle 8"/>
            <p:cNvSpPr>
              <a:spLocks noChangeArrowheads="1"/>
            </p:cNvSpPr>
            <p:nvPr/>
          </p:nvSpPr>
          <p:spPr bwMode="auto">
            <a:xfrm>
              <a:off x="463550" y="4106863"/>
              <a:ext cx="4964113" cy="976313"/>
            </a:xfrm>
            <a:prstGeom prst="rect">
              <a:avLst/>
            </a:prstGeom>
            <a:solidFill>
              <a:srgbClr val="0093E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84" name="Rectangle 9"/>
            <p:cNvSpPr>
              <a:spLocks noChangeArrowheads="1"/>
            </p:cNvSpPr>
            <p:nvPr/>
          </p:nvSpPr>
          <p:spPr bwMode="auto">
            <a:xfrm>
              <a:off x="463550" y="5176838"/>
              <a:ext cx="4964113" cy="1074738"/>
            </a:xfrm>
            <a:prstGeom prst="rect">
              <a:avLst/>
            </a:prstGeom>
            <a:solidFill>
              <a:srgbClr val="6B85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10"/>
            <p:cNvSpPr/>
            <p:nvPr/>
          </p:nvSpPr>
          <p:spPr bwMode="auto">
            <a:xfrm>
              <a:off x="5394325" y="5176838"/>
              <a:ext cx="896938" cy="1338263"/>
            </a:xfrm>
            <a:custGeom>
              <a:avLst/>
              <a:gdLst>
                <a:gd name="T0" fmla="*/ 565 w 565"/>
                <a:gd name="T1" fmla="*/ 843 h 843"/>
                <a:gd name="T2" fmla="*/ 565 w 565"/>
                <a:gd name="T3" fmla="*/ 93 h 843"/>
                <a:gd name="T4" fmla="*/ 0 w 565"/>
                <a:gd name="T5" fmla="*/ 0 h 843"/>
                <a:gd name="T6" fmla="*/ 0 w 565"/>
                <a:gd name="T7" fmla="*/ 682 h 843"/>
                <a:gd name="T8" fmla="*/ 565 w 565"/>
                <a:gd name="T9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843">
                  <a:moveTo>
                    <a:pt x="565" y="843"/>
                  </a:moveTo>
                  <a:lnTo>
                    <a:pt x="565" y="93"/>
                  </a:lnTo>
                  <a:lnTo>
                    <a:pt x="0" y="0"/>
                  </a:lnTo>
                  <a:lnTo>
                    <a:pt x="0" y="682"/>
                  </a:lnTo>
                  <a:lnTo>
                    <a:pt x="565" y="843"/>
                  </a:lnTo>
                  <a:close/>
                </a:path>
              </a:pathLst>
            </a:custGeom>
            <a:solidFill>
              <a:srgbClr val="586E6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11"/>
            <p:cNvSpPr/>
            <p:nvPr/>
          </p:nvSpPr>
          <p:spPr bwMode="auto">
            <a:xfrm>
              <a:off x="6291263" y="4902201"/>
              <a:ext cx="1982788" cy="1612900"/>
            </a:xfrm>
            <a:custGeom>
              <a:avLst/>
              <a:gdLst>
                <a:gd name="T0" fmla="*/ 1249 w 1249"/>
                <a:gd name="T1" fmla="*/ 509 h 1016"/>
                <a:gd name="T2" fmla="*/ 0 w 1249"/>
                <a:gd name="T3" fmla="*/ 1016 h 1016"/>
                <a:gd name="T4" fmla="*/ 0 w 1249"/>
                <a:gd name="T5" fmla="*/ 266 h 1016"/>
                <a:gd name="T6" fmla="*/ 1249 w 1249"/>
                <a:gd name="T7" fmla="*/ 0 h 1016"/>
                <a:gd name="T8" fmla="*/ 1249 w 1249"/>
                <a:gd name="T9" fmla="*/ 509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1016">
                  <a:moveTo>
                    <a:pt x="1249" y="509"/>
                  </a:moveTo>
                  <a:lnTo>
                    <a:pt x="0" y="1016"/>
                  </a:lnTo>
                  <a:lnTo>
                    <a:pt x="0" y="266"/>
                  </a:lnTo>
                  <a:lnTo>
                    <a:pt x="1249" y="0"/>
                  </a:lnTo>
                  <a:lnTo>
                    <a:pt x="1249" y="509"/>
                  </a:lnTo>
                  <a:close/>
                </a:path>
              </a:pathLst>
            </a:custGeom>
            <a:solidFill>
              <a:srgbClr val="3B514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12"/>
            <p:cNvSpPr/>
            <p:nvPr/>
          </p:nvSpPr>
          <p:spPr bwMode="auto">
            <a:xfrm>
              <a:off x="5394325" y="4843463"/>
              <a:ext cx="2879725" cy="481013"/>
            </a:xfrm>
            <a:custGeom>
              <a:avLst/>
              <a:gdLst>
                <a:gd name="T0" fmla="*/ 0 w 1814"/>
                <a:gd name="T1" fmla="*/ 210 h 303"/>
                <a:gd name="T2" fmla="*/ 1189 w 1814"/>
                <a:gd name="T3" fmla="*/ 0 h 303"/>
                <a:gd name="T4" fmla="*/ 1814 w 1814"/>
                <a:gd name="T5" fmla="*/ 37 h 303"/>
                <a:gd name="T6" fmla="*/ 565 w 1814"/>
                <a:gd name="T7" fmla="*/ 303 h 303"/>
                <a:gd name="T8" fmla="*/ 0 w 1814"/>
                <a:gd name="T9" fmla="*/ 21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4" h="303">
                  <a:moveTo>
                    <a:pt x="0" y="210"/>
                  </a:moveTo>
                  <a:lnTo>
                    <a:pt x="1189" y="0"/>
                  </a:lnTo>
                  <a:lnTo>
                    <a:pt x="1814" y="37"/>
                  </a:lnTo>
                  <a:lnTo>
                    <a:pt x="565" y="303"/>
                  </a:lnTo>
                  <a:lnTo>
                    <a:pt x="0" y="210"/>
                  </a:lnTo>
                  <a:close/>
                </a:path>
              </a:pathLst>
            </a:custGeom>
            <a:solidFill>
              <a:srgbClr val="243A38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15"/>
            <p:cNvSpPr/>
            <p:nvPr/>
          </p:nvSpPr>
          <p:spPr bwMode="auto">
            <a:xfrm>
              <a:off x="5394325" y="4106863"/>
              <a:ext cx="896938" cy="1089025"/>
            </a:xfrm>
            <a:custGeom>
              <a:avLst/>
              <a:gdLst>
                <a:gd name="T0" fmla="*/ 0 w 565"/>
                <a:gd name="T1" fmla="*/ 610 h 686"/>
                <a:gd name="T2" fmla="*/ 565 w 565"/>
                <a:gd name="T3" fmla="*/ 686 h 686"/>
                <a:gd name="T4" fmla="*/ 565 w 565"/>
                <a:gd name="T5" fmla="*/ 0 h 686"/>
                <a:gd name="T6" fmla="*/ 0 w 565"/>
                <a:gd name="T7" fmla="*/ 0 h 686"/>
                <a:gd name="T8" fmla="*/ 0 w 565"/>
                <a:gd name="T9" fmla="*/ 61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686">
                  <a:moveTo>
                    <a:pt x="0" y="610"/>
                  </a:moveTo>
                  <a:lnTo>
                    <a:pt x="565" y="686"/>
                  </a:lnTo>
                  <a:lnTo>
                    <a:pt x="565" y="0"/>
                  </a:lnTo>
                  <a:lnTo>
                    <a:pt x="0" y="0"/>
                  </a:lnTo>
                  <a:lnTo>
                    <a:pt x="0" y="610"/>
                  </a:lnTo>
                  <a:close/>
                </a:path>
              </a:pathLst>
            </a:custGeom>
            <a:solidFill>
              <a:srgbClr val="007BC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16"/>
            <p:cNvSpPr/>
            <p:nvPr/>
          </p:nvSpPr>
          <p:spPr bwMode="auto">
            <a:xfrm>
              <a:off x="6291263" y="4106863"/>
              <a:ext cx="1982788" cy="1089025"/>
            </a:xfrm>
            <a:custGeom>
              <a:avLst/>
              <a:gdLst>
                <a:gd name="T0" fmla="*/ 1249 w 1249"/>
                <a:gd name="T1" fmla="*/ 461 h 686"/>
                <a:gd name="T2" fmla="*/ 0 w 1249"/>
                <a:gd name="T3" fmla="*/ 686 h 686"/>
                <a:gd name="T4" fmla="*/ 0 w 1249"/>
                <a:gd name="T5" fmla="*/ 0 h 686"/>
                <a:gd name="T6" fmla="*/ 1249 w 1249"/>
                <a:gd name="T7" fmla="*/ 0 h 686"/>
                <a:gd name="T8" fmla="*/ 1249 w 1249"/>
                <a:gd name="T9" fmla="*/ 461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686">
                  <a:moveTo>
                    <a:pt x="1249" y="461"/>
                  </a:moveTo>
                  <a:lnTo>
                    <a:pt x="0" y="686"/>
                  </a:lnTo>
                  <a:lnTo>
                    <a:pt x="0" y="0"/>
                  </a:lnTo>
                  <a:lnTo>
                    <a:pt x="1249" y="0"/>
                  </a:lnTo>
                  <a:lnTo>
                    <a:pt x="1249" y="461"/>
                  </a:lnTo>
                  <a:close/>
                </a:path>
              </a:pathLst>
            </a:custGeom>
            <a:solidFill>
              <a:srgbClr val="0066A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98" name="Freeform 23"/>
            <p:cNvSpPr/>
            <p:nvPr/>
          </p:nvSpPr>
          <p:spPr bwMode="auto">
            <a:xfrm>
              <a:off x="5394325" y="415926"/>
              <a:ext cx="896938" cy="1525588"/>
            </a:xfrm>
            <a:custGeom>
              <a:avLst/>
              <a:gdLst>
                <a:gd name="T0" fmla="*/ 0 w 565"/>
                <a:gd name="T1" fmla="*/ 961 h 961"/>
                <a:gd name="T2" fmla="*/ 565 w 565"/>
                <a:gd name="T3" fmla="*/ 788 h 961"/>
                <a:gd name="T4" fmla="*/ 565 w 565"/>
                <a:gd name="T5" fmla="*/ 0 h 961"/>
                <a:gd name="T6" fmla="*/ 0 w 565"/>
                <a:gd name="T7" fmla="*/ 232 h 961"/>
                <a:gd name="T8" fmla="*/ 0 w 565"/>
                <a:gd name="T9" fmla="*/ 961 h 9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961">
                  <a:moveTo>
                    <a:pt x="0" y="961"/>
                  </a:moveTo>
                  <a:lnTo>
                    <a:pt x="565" y="788"/>
                  </a:lnTo>
                  <a:lnTo>
                    <a:pt x="565" y="0"/>
                  </a:lnTo>
                  <a:lnTo>
                    <a:pt x="0" y="232"/>
                  </a:lnTo>
                  <a:lnTo>
                    <a:pt x="0" y="961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99" name="Freeform 24"/>
            <p:cNvSpPr/>
            <p:nvPr/>
          </p:nvSpPr>
          <p:spPr bwMode="auto">
            <a:xfrm>
              <a:off x="6291263" y="415926"/>
              <a:ext cx="1982788" cy="2100263"/>
            </a:xfrm>
            <a:custGeom>
              <a:avLst/>
              <a:gdLst>
                <a:gd name="T0" fmla="*/ 0 w 1249"/>
                <a:gd name="T1" fmla="*/ 0 h 1323"/>
                <a:gd name="T2" fmla="*/ 1249 w 1249"/>
                <a:gd name="T3" fmla="*/ 807 h 1323"/>
                <a:gd name="T4" fmla="*/ 1249 w 1249"/>
                <a:gd name="T5" fmla="*/ 1323 h 1323"/>
                <a:gd name="T6" fmla="*/ 0 w 1249"/>
                <a:gd name="T7" fmla="*/ 788 h 1323"/>
                <a:gd name="T8" fmla="*/ 0 w 1249"/>
                <a:gd name="T9" fmla="*/ 0 h 1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1323">
                  <a:moveTo>
                    <a:pt x="0" y="0"/>
                  </a:moveTo>
                  <a:lnTo>
                    <a:pt x="1249" y="807"/>
                  </a:lnTo>
                  <a:lnTo>
                    <a:pt x="1249" y="1323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7C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25"/>
            <p:cNvSpPr/>
            <p:nvPr/>
          </p:nvSpPr>
          <p:spPr bwMode="auto">
            <a:xfrm>
              <a:off x="5394325" y="1666876"/>
              <a:ext cx="2879725" cy="849313"/>
            </a:xfrm>
            <a:custGeom>
              <a:avLst/>
              <a:gdLst>
                <a:gd name="T0" fmla="*/ 0 w 1814"/>
                <a:gd name="T1" fmla="*/ 173 h 535"/>
                <a:gd name="T2" fmla="*/ 1239 w 1814"/>
                <a:gd name="T3" fmla="*/ 535 h 535"/>
                <a:gd name="T4" fmla="*/ 1814 w 1814"/>
                <a:gd name="T5" fmla="*/ 535 h 535"/>
                <a:gd name="T6" fmla="*/ 565 w 1814"/>
                <a:gd name="T7" fmla="*/ 0 h 535"/>
                <a:gd name="T8" fmla="*/ 0 w 1814"/>
                <a:gd name="T9" fmla="*/ 173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4" h="535">
                  <a:moveTo>
                    <a:pt x="0" y="173"/>
                  </a:moveTo>
                  <a:lnTo>
                    <a:pt x="1239" y="535"/>
                  </a:lnTo>
                  <a:lnTo>
                    <a:pt x="1814" y="535"/>
                  </a:lnTo>
                  <a:lnTo>
                    <a:pt x="565" y="0"/>
                  </a:lnTo>
                  <a:lnTo>
                    <a:pt x="0" y="173"/>
                  </a:lnTo>
                  <a:close/>
                </a:path>
              </a:pathLst>
            </a:custGeom>
            <a:solidFill>
              <a:srgbClr val="C46B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27"/>
            <p:cNvSpPr/>
            <p:nvPr/>
          </p:nvSpPr>
          <p:spPr bwMode="auto">
            <a:xfrm>
              <a:off x="5394325" y="2674938"/>
              <a:ext cx="2879725" cy="514350"/>
            </a:xfrm>
            <a:custGeom>
              <a:avLst/>
              <a:gdLst>
                <a:gd name="T0" fmla="*/ 0 w 1814"/>
                <a:gd name="T1" fmla="*/ 118 h 324"/>
                <a:gd name="T2" fmla="*/ 1258 w 1814"/>
                <a:gd name="T3" fmla="*/ 324 h 324"/>
                <a:gd name="T4" fmla="*/ 1814 w 1814"/>
                <a:gd name="T5" fmla="*/ 317 h 324"/>
                <a:gd name="T6" fmla="*/ 565 w 1814"/>
                <a:gd name="T7" fmla="*/ 0 h 324"/>
                <a:gd name="T8" fmla="*/ 0 w 1814"/>
                <a:gd name="T9" fmla="*/ 118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4" h="324">
                  <a:moveTo>
                    <a:pt x="0" y="118"/>
                  </a:moveTo>
                  <a:lnTo>
                    <a:pt x="1258" y="324"/>
                  </a:lnTo>
                  <a:lnTo>
                    <a:pt x="1814" y="317"/>
                  </a:lnTo>
                  <a:lnTo>
                    <a:pt x="565" y="0"/>
                  </a:lnTo>
                  <a:lnTo>
                    <a:pt x="0" y="11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03" name="Freeform 28"/>
            <p:cNvSpPr/>
            <p:nvPr/>
          </p:nvSpPr>
          <p:spPr bwMode="auto">
            <a:xfrm>
              <a:off x="5394325" y="1787526"/>
              <a:ext cx="896938" cy="1074738"/>
            </a:xfrm>
            <a:custGeom>
              <a:avLst/>
              <a:gdLst>
                <a:gd name="T0" fmla="*/ 0 w 565"/>
                <a:gd name="T1" fmla="*/ 677 h 677"/>
                <a:gd name="T2" fmla="*/ 565 w 565"/>
                <a:gd name="T3" fmla="*/ 559 h 677"/>
                <a:gd name="T4" fmla="*/ 565 w 565"/>
                <a:gd name="T5" fmla="*/ 0 h 677"/>
                <a:gd name="T6" fmla="*/ 0 w 565"/>
                <a:gd name="T7" fmla="*/ 154 h 677"/>
                <a:gd name="T8" fmla="*/ 0 w 565"/>
                <a:gd name="T9" fmla="*/ 677 h 6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677">
                  <a:moveTo>
                    <a:pt x="0" y="677"/>
                  </a:moveTo>
                  <a:lnTo>
                    <a:pt x="565" y="559"/>
                  </a:lnTo>
                  <a:lnTo>
                    <a:pt x="565" y="0"/>
                  </a:lnTo>
                  <a:lnTo>
                    <a:pt x="0" y="154"/>
                  </a:lnTo>
                  <a:lnTo>
                    <a:pt x="0" y="67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29"/>
            <p:cNvSpPr/>
            <p:nvPr/>
          </p:nvSpPr>
          <p:spPr bwMode="auto">
            <a:xfrm>
              <a:off x="6291263" y="1787526"/>
              <a:ext cx="1982788" cy="1390650"/>
            </a:xfrm>
            <a:custGeom>
              <a:avLst/>
              <a:gdLst>
                <a:gd name="T0" fmla="*/ 0 w 1249"/>
                <a:gd name="T1" fmla="*/ 559 h 876"/>
                <a:gd name="T2" fmla="*/ 1249 w 1249"/>
                <a:gd name="T3" fmla="*/ 876 h 876"/>
                <a:gd name="T4" fmla="*/ 1249 w 1249"/>
                <a:gd name="T5" fmla="*/ 511 h 876"/>
                <a:gd name="T6" fmla="*/ 0 w 1249"/>
                <a:gd name="T7" fmla="*/ 0 h 876"/>
                <a:gd name="T8" fmla="*/ 0 w 1249"/>
                <a:gd name="T9" fmla="*/ 559 h 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876">
                  <a:moveTo>
                    <a:pt x="0" y="559"/>
                  </a:moveTo>
                  <a:lnTo>
                    <a:pt x="1249" y="876"/>
                  </a:lnTo>
                  <a:lnTo>
                    <a:pt x="1249" y="511"/>
                  </a:lnTo>
                  <a:lnTo>
                    <a:pt x="0" y="0"/>
                  </a:lnTo>
                  <a:lnTo>
                    <a:pt x="0" y="559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32"/>
            <p:cNvSpPr/>
            <p:nvPr/>
          </p:nvSpPr>
          <p:spPr bwMode="auto">
            <a:xfrm>
              <a:off x="5394325" y="2798763"/>
              <a:ext cx="896938" cy="1209675"/>
            </a:xfrm>
            <a:custGeom>
              <a:avLst/>
              <a:gdLst>
                <a:gd name="T0" fmla="*/ 0 w 565"/>
                <a:gd name="T1" fmla="*/ 762 h 762"/>
                <a:gd name="T2" fmla="*/ 565 w 565"/>
                <a:gd name="T3" fmla="*/ 750 h 762"/>
                <a:gd name="T4" fmla="*/ 565 w 565"/>
                <a:gd name="T5" fmla="*/ 0 h 762"/>
                <a:gd name="T6" fmla="*/ 0 w 565"/>
                <a:gd name="T7" fmla="*/ 83 h 762"/>
                <a:gd name="T8" fmla="*/ 0 w 565"/>
                <a:gd name="T9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5" h="762">
                  <a:moveTo>
                    <a:pt x="0" y="762"/>
                  </a:moveTo>
                  <a:lnTo>
                    <a:pt x="565" y="750"/>
                  </a:lnTo>
                  <a:lnTo>
                    <a:pt x="565" y="0"/>
                  </a:lnTo>
                  <a:lnTo>
                    <a:pt x="0" y="83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6D5DA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08" name="Freeform 33"/>
            <p:cNvSpPr/>
            <p:nvPr/>
          </p:nvSpPr>
          <p:spPr bwMode="auto">
            <a:xfrm>
              <a:off x="6291263" y="2798763"/>
              <a:ext cx="1982788" cy="1270000"/>
            </a:xfrm>
            <a:custGeom>
              <a:avLst/>
              <a:gdLst>
                <a:gd name="T0" fmla="*/ 1249 w 1249"/>
                <a:gd name="T1" fmla="*/ 800 h 800"/>
                <a:gd name="T2" fmla="*/ 0 w 1249"/>
                <a:gd name="T3" fmla="*/ 750 h 800"/>
                <a:gd name="T4" fmla="*/ 0 w 1249"/>
                <a:gd name="T5" fmla="*/ 0 h 800"/>
                <a:gd name="T6" fmla="*/ 1249 w 1249"/>
                <a:gd name="T7" fmla="*/ 279 h 800"/>
                <a:gd name="T8" fmla="*/ 1249 w 1249"/>
                <a:gd name="T9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9" h="800">
                  <a:moveTo>
                    <a:pt x="1249" y="800"/>
                  </a:moveTo>
                  <a:lnTo>
                    <a:pt x="0" y="750"/>
                  </a:lnTo>
                  <a:lnTo>
                    <a:pt x="0" y="0"/>
                  </a:lnTo>
                  <a:lnTo>
                    <a:pt x="1249" y="279"/>
                  </a:lnTo>
                  <a:lnTo>
                    <a:pt x="1249" y="800"/>
                  </a:lnTo>
                  <a:close/>
                </a:path>
              </a:pathLst>
            </a:custGeom>
            <a:solidFill>
              <a:srgbClr val="6556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sp>
          <p:nvSpPr>
            <p:cNvPr id="109" name="Freeform 34"/>
            <p:cNvSpPr/>
            <p:nvPr/>
          </p:nvSpPr>
          <p:spPr bwMode="auto">
            <a:xfrm>
              <a:off x="5394325" y="3970338"/>
              <a:ext cx="2879725" cy="98425"/>
            </a:xfrm>
            <a:custGeom>
              <a:avLst/>
              <a:gdLst>
                <a:gd name="T0" fmla="*/ 0 w 1814"/>
                <a:gd name="T1" fmla="*/ 24 h 62"/>
                <a:gd name="T2" fmla="*/ 1452 w 1814"/>
                <a:gd name="T3" fmla="*/ 62 h 62"/>
                <a:gd name="T4" fmla="*/ 1814 w 1814"/>
                <a:gd name="T5" fmla="*/ 62 h 62"/>
                <a:gd name="T6" fmla="*/ 565 w 1814"/>
                <a:gd name="T7" fmla="*/ 0 h 62"/>
                <a:gd name="T8" fmla="*/ 0 w 1814"/>
                <a:gd name="T9" fmla="*/ 2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4" h="62">
                  <a:moveTo>
                    <a:pt x="0" y="24"/>
                  </a:moveTo>
                  <a:lnTo>
                    <a:pt x="1452" y="62"/>
                  </a:lnTo>
                  <a:lnTo>
                    <a:pt x="1814" y="62"/>
                  </a:lnTo>
                  <a:lnTo>
                    <a:pt x="565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rgbClr val="443A6A"/>
            </a:solidFill>
            <a:ln w="1587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微软雅黑" panose="020B0503020204020204" pitchFamily="34" charset="-122"/>
              </a:endParaRPr>
            </a:p>
          </p:txBody>
        </p:sp>
        <p:grpSp>
          <p:nvGrpSpPr>
            <p:cNvPr id="111" name="组合 3"/>
            <p:cNvGrpSpPr/>
            <p:nvPr/>
          </p:nvGrpSpPr>
          <p:grpSpPr>
            <a:xfrm>
              <a:off x="6503987" y="764528"/>
              <a:ext cx="1781175" cy="5788025"/>
              <a:chOff x="8050455" y="764528"/>
              <a:chExt cx="1781175" cy="5788025"/>
            </a:xfrm>
          </p:grpSpPr>
          <p:sp>
            <p:nvSpPr>
              <p:cNvPr id="112" name="任意多边形 71"/>
              <p:cNvSpPr/>
              <p:nvPr/>
            </p:nvSpPr>
            <p:spPr bwMode="auto">
              <a:xfrm>
                <a:off x="8050455" y="766616"/>
                <a:ext cx="1781175" cy="5783848"/>
              </a:xfrm>
              <a:custGeom>
                <a:avLst/>
                <a:gdLst>
                  <a:gd name="connsiteX0" fmla="*/ 1548319 w 1781175"/>
                  <a:gd name="connsiteY0" fmla="*/ 4604708 h 5783848"/>
                  <a:gd name="connsiteX1" fmla="*/ 1548297 w 1781175"/>
                  <a:gd name="connsiteY1" fmla="*/ 4604716 h 5783848"/>
                  <a:gd name="connsiteX2" fmla="*/ 1576490 w 1781175"/>
                  <a:gd name="connsiteY2" fmla="*/ 4741998 h 5783848"/>
                  <a:gd name="connsiteX3" fmla="*/ 1710775 w 1781175"/>
                  <a:gd name="connsiteY3" fmla="*/ 5395887 h 5783848"/>
                  <a:gd name="connsiteX4" fmla="*/ 1720053 w 1781175"/>
                  <a:gd name="connsiteY4" fmla="*/ 5441067 h 5783848"/>
                  <a:gd name="connsiteX5" fmla="*/ 1355896 w 1781175"/>
                  <a:gd name="connsiteY5" fmla="*/ 4566110 h 5783848"/>
                  <a:gd name="connsiteX6" fmla="*/ 1121590 w 1781175"/>
                  <a:gd name="connsiteY6" fmla="*/ 4636947 h 5783848"/>
                  <a:gd name="connsiteX7" fmla="*/ 1122123 w 1781175"/>
                  <a:gd name="connsiteY7" fmla="*/ 4639682 h 5783848"/>
                  <a:gd name="connsiteX8" fmla="*/ 1356043 w 1781175"/>
                  <a:gd name="connsiteY8" fmla="*/ 4566872 h 5783848"/>
                  <a:gd name="connsiteX9" fmla="*/ 1207689 w 1781175"/>
                  <a:gd name="connsiteY9" fmla="*/ 3796542 h 5783848"/>
                  <a:gd name="connsiteX10" fmla="*/ 958879 w 1781175"/>
                  <a:gd name="connsiteY10" fmla="*/ 3802648 h 5783848"/>
                  <a:gd name="connsiteX11" fmla="*/ 1114221 w 1781175"/>
                  <a:gd name="connsiteY11" fmla="*/ 4599166 h 5783848"/>
                  <a:gd name="connsiteX12" fmla="*/ 1348966 w 1781175"/>
                  <a:gd name="connsiteY12" fmla="*/ 4530124 h 5783848"/>
                  <a:gd name="connsiteX13" fmla="*/ 1378071 w 1781175"/>
                  <a:gd name="connsiteY13" fmla="*/ 3775585 h 5783848"/>
                  <a:gd name="connsiteX14" fmla="*/ 1378024 w 1781175"/>
                  <a:gd name="connsiteY14" fmla="*/ 3775587 h 5783848"/>
                  <a:gd name="connsiteX15" fmla="*/ 1385747 w 1781175"/>
                  <a:gd name="connsiteY15" fmla="*/ 3813190 h 5783848"/>
                  <a:gd name="connsiteX16" fmla="*/ 1524152 w 1781175"/>
                  <a:gd name="connsiteY16" fmla="*/ 4487141 h 5783848"/>
                  <a:gd name="connsiteX17" fmla="*/ 1529442 w 1781175"/>
                  <a:gd name="connsiteY17" fmla="*/ 4512900 h 5783848"/>
                  <a:gd name="connsiteX18" fmla="*/ 1529466 w 1781175"/>
                  <a:gd name="connsiteY18" fmla="*/ 4512893 h 5783848"/>
                  <a:gd name="connsiteX19" fmla="*/ 1199544 w 1781175"/>
                  <a:gd name="connsiteY19" fmla="*/ 2906494 h 5783848"/>
                  <a:gd name="connsiteX20" fmla="*/ 1212160 w 1781175"/>
                  <a:gd name="connsiteY20" fmla="*/ 2967927 h 5783848"/>
                  <a:gd name="connsiteX21" fmla="*/ 1333113 w 1781175"/>
                  <a:gd name="connsiteY21" fmla="*/ 3556896 h 5783848"/>
                  <a:gd name="connsiteX22" fmla="*/ 1359131 w 1781175"/>
                  <a:gd name="connsiteY22" fmla="*/ 3683585 h 5783848"/>
                  <a:gd name="connsiteX23" fmla="*/ 1359180 w 1781175"/>
                  <a:gd name="connsiteY23" fmla="*/ 3683585 h 5783848"/>
                  <a:gd name="connsiteX24" fmla="*/ 1199619 w 1781175"/>
                  <a:gd name="connsiteY24" fmla="*/ 2906506 h 5783848"/>
                  <a:gd name="connsiteX25" fmla="*/ 778076 w 1781175"/>
                  <a:gd name="connsiteY25" fmla="*/ 2875579 h 5783848"/>
                  <a:gd name="connsiteX26" fmla="*/ 935658 w 1781175"/>
                  <a:gd name="connsiteY26" fmla="*/ 3683585 h 5783848"/>
                  <a:gd name="connsiteX27" fmla="*/ 1185935 w 1781175"/>
                  <a:gd name="connsiteY27" fmla="*/ 3683585 h 5783848"/>
                  <a:gd name="connsiteX28" fmla="*/ 1038170 w 1781175"/>
                  <a:gd name="connsiteY28" fmla="*/ 2916317 h 5783848"/>
                  <a:gd name="connsiteX29" fmla="*/ 1022863 w 1781175"/>
                  <a:gd name="connsiteY29" fmla="*/ 2046161 h 5783848"/>
                  <a:gd name="connsiteX30" fmla="*/ 1046245 w 1781175"/>
                  <a:gd name="connsiteY30" fmla="*/ 2160020 h 5783848"/>
                  <a:gd name="connsiteX31" fmla="*/ 1133058 w 1781175"/>
                  <a:gd name="connsiteY31" fmla="*/ 2582747 h 5783848"/>
                  <a:gd name="connsiteX32" fmla="*/ 1180353 w 1781175"/>
                  <a:gd name="connsiteY32" fmla="*/ 2813044 h 5783848"/>
                  <a:gd name="connsiteX33" fmla="*/ 1180431 w 1781175"/>
                  <a:gd name="connsiteY33" fmla="*/ 2813059 h 5783848"/>
                  <a:gd name="connsiteX34" fmla="*/ 1022968 w 1781175"/>
                  <a:gd name="connsiteY34" fmla="*/ 2046198 h 5783848"/>
                  <a:gd name="connsiteX35" fmla="*/ 603570 w 1781175"/>
                  <a:gd name="connsiteY35" fmla="*/ 1980798 h 5783848"/>
                  <a:gd name="connsiteX36" fmla="*/ 749307 w 1781175"/>
                  <a:gd name="connsiteY36" fmla="*/ 2728066 h 5783848"/>
                  <a:gd name="connsiteX37" fmla="*/ 1011885 w 1781175"/>
                  <a:gd name="connsiteY37" fmla="*/ 2779832 h 5783848"/>
                  <a:gd name="connsiteX38" fmla="*/ 874394 w 1781175"/>
                  <a:gd name="connsiteY38" fmla="*/ 2065914 h 5783848"/>
                  <a:gd name="connsiteX39" fmla="*/ 585899 w 1781175"/>
                  <a:gd name="connsiteY39" fmla="*/ 1890191 h 5783848"/>
                  <a:gd name="connsiteX40" fmla="*/ 586139 w 1781175"/>
                  <a:gd name="connsiteY40" fmla="*/ 1891422 h 5783848"/>
                  <a:gd name="connsiteX41" fmla="*/ 858112 w 1781175"/>
                  <a:gd name="connsiteY41" fmla="*/ 1987354 h 5783848"/>
                  <a:gd name="connsiteX42" fmla="*/ 836678 w 1781175"/>
                  <a:gd name="connsiteY42" fmla="*/ 1138950 h 5783848"/>
                  <a:gd name="connsiteX43" fmla="*/ 836556 w 1781175"/>
                  <a:gd name="connsiteY43" fmla="*/ 1138960 h 5783848"/>
                  <a:gd name="connsiteX44" fmla="*/ 944742 w 1781175"/>
                  <a:gd name="connsiteY44" fmla="*/ 1665759 h 5783848"/>
                  <a:gd name="connsiteX45" fmla="*/ 1003980 w 1781175"/>
                  <a:gd name="connsiteY45" fmla="*/ 1954212 h 5783848"/>
                  <a:gd name="connsiteX46" fmla="*/ 1004088 w 1781175"/>
                  <a:gd name="connsiteY46" fmla="*/ 1954253 h 5783848"/>
                  <a:gd name="connsiteX47" fmla="*/ 407302 w 1781175"/>
                  <a:gd name="connsiteY47" fmla="*/ 974436 h 5783848"/>
                  <a:gd name="connsiteX48" fmla="*/ 565695 w 1781175"/>
                  <a:gd name="connsiteY48" fmla="*/ 1786596 h 5783848"/>
                  <a:gd name="connsiteX49" fmla="*/ 840869 w 1781175"/>
                  <a:gd name="connsiteY49" fmla="*/ 1891833 h 5783848"/>
                  <a:gd name="connsiteX50" fmla="*/ 697496 w 1781175"/>
                  <a:gd name="connsiteY50" fmla="*/ 1147373 h 5783848"/>
                  <a:gd name="connsiteX51" fmla="*/ 417513 w 1781175"/>
                  <a:gd name="connsiteY51" fmla="*/ 1022936 h 5783848"/>
                  <a:gd name="connsiteX52" fmla="*/ 31986 w 1781175"/>
                  <a:gd name="connsiteY52" fmla="*/ 170 h 5783848"/>
                  <a:gd name="connsiteX53" fmla="*/ 154002 w 1781175"/>
                  <a:gd name="connsiteY53" fmla="*/ 3341 h 5783848"/>
                  <a:gd name="connsiteX54" fmla="*/ 154093 w 1781175"/>
                  <a:gd name="connsiteY54" fmla="*/ 3817 h 5783848"/>
                  <a:gd name="connsiteX55" fmla="*/ 225426 w 1781175"/>
                  <a:gd name="connsiteY55" fmla="*/ 41861 h 5783848"/>
                  <a:gd name="connsiteX56" fmla="*/ 379028 w 1781175"/>
                  <a:gd name="connsiteY56" fmla="*/ 829455 h 5783848"/>
                  <a:gd name="connsiteX57" fmla="*/ 663346 w 1781175"/>
                  <a:gd name="connsiteY57" fmla="*/ 970052 h 5783848"/>
                  <a:gd name="connsiteX58" fmla="*/ 544513 w 1781175"/>
                  <a:gd name="connsiteY58" fmla="*/ 353011 h 5783848"/>
                  <a:gd name="connsiteX59" fmla="*/ 675923 w 1781175"/>
                  <a:gd name="connsiteY59" fmla="*/ 356770 h 5783848"/>
                  <a:gd name="connsiteX60" fmla="*/ 816938 w 1781175"/>
                  <a:gd name="connsiteY60" fmla="*/ 1043427 h 5783848"/>
                  <a:gd name="connsiteX61" fmla="*/ 817527 w 1781175"/>
                  <a:gd name="connsiteY61" fmla="*/ 1046296 h 5783848"/>
                  <a:gd name="connsiteX62" fmla="*/ 817667 w 1781175"/>
                  <a:gd name="connsiteY62" fmla="*/ 1046365 h 5783848"/>
                  <a:gd name="connsiteX63" fmla="*/ 676275 w 1781175"/>
                  <a:gd name="connsiteY63" fmla="*/ 357774 h 5783848"/>
                  <a:gd name="connsiteX64" fmla="*/ 744538 w 1781175"/>
                  <a:gd name="connsiteY64" fmla="*/ 391111 h 5783848"/>
                  <a:gd name="connsiteX65" fmla="*/ 1244959 w 1781175"/>
                  <a:gd name="connsiteY65" fmla="*/ 2825780 h 5783848"/>
                  <a:gd name="connsiteX66" fmla="*/ 1247776 w 1781175"/>
                  <a:gd name="connsiteY66" fmla="*/ 2826336 h 5783848"/>
                  <a:gd name="connsiteX67" fmla="*/ 1256731 w 1781175"/>
                  <a:gd name="connsiteY67" fmla="*/ 2883052 h 5783848"/>
                  <a:gd name="connsiteX68" fmla="*/ 1781175 w 1781175"/>
                  <a:gd name="connsiteY68" fmla="*/ 5434598 h 5783848"/>
                  <a:gd name="connsiteX69" fmla="*/ 1727201 w 1781175"/>
                  <a:gd name="connsiteY69" fmla="*/ 5475873 h 5783848"/>
                  <a:gd name="connsiteX70" fmla="*/ 1727201 w 1781175"/>
                  <a:gd name="connsiteY70" fmla="*/ 5475873 h 5783848"/>
                  <a:gd name="connsiteX71" fmla="*/ 1727200 w 1781175"/>
                  <a:gd name="connsiteY71" fmla="*/ 5475873 h 5783848"/>
                  <a:gd name="connsiteX72" fmla="*/ 1661518 w 1781175"/>
                  <a:gd name="connsiteY72" fmla="*/ 5470911 h 5783848"/>
                  <a:gd name="connsiteX73" fmla="*/ 1528209 w 1781175"/>
                  <a:gd name="connsiteY73" fmla="*/ 5460839 h 5783848"/>
                  <a:gd name="connsiteX74" fmla="*/ 1375007 w 1781175"/>
                  <a:gd name="connsiteY74" fmla="*/ 4665339 h 5783848"/>
                  <a:gd name="connsiteX75" fmla="*/ 1142959 w 1781175"/>
                  <a:gd name="connsiteY75" fmla="*/ 4746518 h 5783848"/>
                  <a:gd name="connsiteX76" fmla="*/ 1333501 w 1781175"/>
                  <a:gd name="connsiteY76" fmla="*/ 5723523 h 5783848"/>
                  <a:gd name="connsiteX77" fmla="*/ 1262064 w 1781175"/>
                  <a:gd name="connsiteY77" fmla="*/ 5783848 h 5783848"/>
                  <a:gd name="connsiteX78" fmla="*/ 1250440 w 1781175"/>
                  <a:gd name="connsiteY78" fmla="*/ 5723212 h 5783848"/>
                  <a:gd name="connsiteX79" fmla="*/ 1254759 w 1781175"/>
                  <a:gd name="connsiteY79" fmla="*/ 5745744 h 5783848"/>
                  <a:gd name="connsiteX80" fmla="*/ 1262063 w 1781175"/>
                  <a:gd name="connsiteY80" fmla="*/ 5783848 h 5783848"/>
                  <a:gd name="connsiteX81" fmla="*/ 1021670 w 1781175"/>
                  <a:gd name="connsiteY81" fmla="*/ 5742505 h 5783848"/>
                  <a:gd name="connsiteX82" fmla="*/ 0 w 1781175"/>
                  <a:gd name="connsiteY82" fmla="*/ 3341 h 5783848"/>
                  <a:gd name="connsiteX83" fmla="*/ 31986 w 1781175"/>
                  <a:gd name="connsiteY83" fmla="*/ 170 h 5783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</a:cxnLst>
                <a:rect l="l" t="t" r="r" b="b"/>
                <a:pathLst>
                  <a:path w="1781175" h="5783848">
                    <a:moveTo>
                      <a:pt x="1548319" y="4604708"/>
                    </a:moveTo>
                    <a:lnTo>
                      <a:pt x="1548297" y="4604716"/>
                    </a:lnTo>
                    <a:lnTo>
                      <a:pt x="1576490" y="4741998"/>
                    </a:lnTo>
                    <a:cubicBezTo>
                      <a:pt x="1655211" y="5125321"/>
                      <a:pt x="1692813" y="5308424"/>
                      <a:pt x="1710775" y="5395887"/>
                    </a:cubicBezTo>
                    <a:lnTo>
                      <a:pt x="1720053" y="5441067"/>
                    </a:lnTo>
                    <a:close/>
                    <a:moveTo>
                      <a:pt x="1355896" y="4566110"/>
                    </a:moveTo>
                    <a:lnTo>
                      <a:pt x="1121590" y="4636947"/>
                    </a:lnTo>
                    <a:lnTo>
                      <a:pt x="1122123" y="4639682"/>
                    </a:lnTo>
                    <a:lnTo>
                      <a:pt x="1356043" y="4566872"/>
                    </a:lnTo>
                    <a:close/>
                    <a:moveTo>
                      <a:pt x="1207689" y="3796542"/>
                    </a:moveTo>
                    <a:lnTo>
                      <a:pt x="958879" y="3802648"/>
                    </a:lnTo>
                    <a:lnTo>
                      <a:pt x="1114221" y="4599166"/>
                    </a:lnTo>
                    <a:lnTo>
                      <a:pt x="1348966" y="4530124"/>
                    </a:lnTo>
                    <a:close/>
                    <a:moveTo>
                      <a:pt x="1378071" y="3775585"/>
                    </a:moveTo>
                    <a:lnTo>
                      <a:pt x="1378024" y="3775587"/>
                    </a:lnTo>
                    <a:lnTo>
                      <a:pt x="1385747" y="3813190"/>
                    </a:lnTo>
                    <a:cubicBezTo>
                      <a:pt x="1440065" y="4077684"/>
                      <a:pt x="1485741" y="4300104"/>
                      <a:pt x="1524152" y="4487141"/>
                    </a:cubicBezTo>
                    <a:lnTo>
                      <a:pt x="1529442" y="4512900"/>
                    </a:lnTo>
                    <a:lnTo>
                      <a:pt x="1529466" y="4512893"/>
                    </a:lnTo>
                    <a:close/>
                    <a:moveTo>
                      <a:pt x="1199544" y="2906494"/>
                    </a:moveTo>
                    <a:lnTo>
                      <a:pt x="1212160" y="2967927"/>
                    </a:lnTo>
                    <a:cubicBezTo>
                      <a:pt x="1256124" y="3182003"/>
                      <a:pt x="1296335" y="3377806"/>
                      <a:pt x="1333113" y="3556896"/>
                    </a:cubicBezTo>
                    <a:lnTo>
                      <a:pt x="1359131" y="3683585"/>
                    </a:lnTo>
                    <a:lnTo>
                      <a:pt x="1359180" y="3683585"/>
                    </a:lnTo>
                    <a:lnTo>
                      <a:pt x="1199619" y="2906506"/>
                    </a:lnTo>
                    <a:close/>
                    <a:moveTo>
                      <a:pt x="778076" y="2875579"/>
                    </a:moveTo>
                    <a:lnTo>
                      <a:pt x="935658" y="3683585"/>
                    </a:lnTo>
                    <a:lnTo>
                      <a:pt x="1185935" y="3683585"/>
                    </a:lnTo>
                    <a:lnTo>
                      <a:pt x="1038170" y="2916317"/>
                    </a:lnTo>
                    <a:close/>
                    <a:moveTo>
                      <a:pt x="1022863" y="2046161"/>
                    </a:moveTo>
                    <a:lnTo>
                      <a:pt x="1046245" y="2160020"/>
                    </a:lnTo>
                    <a:cubicBezTo>
                      <a:pt x="1076508" y="2307381"/>
                      <a:pt x="1105425" y="2448193"/>
                      <a:pt x="1133058" y="2582747"/>
                    </a:cubicBezTo>
                    <a:lnTo>
                      <a:pt x="1180353" y="2813044"/>
                    </a:lnTo>
                    <a:lnTo>
                      <a:pt x="1180431" y="2813059"/>
                    </a:lnTo>
                    <a:lnTo>
                      <a:pt x="1022968" y="2046198"/>
                    </a:lnTo>
                    <a:close/>
                    <a:moveTo>
                      <a:pt x="603570" y="1980798"/>
                    </a:moveTo>
                    <a:lnTo>
                      <a:pt x="749307" y="2728066"/>
                    </a:lnTo>
                    <a:lnTo>
                      <a:pt x="1011885" y="2779832"/>
                    </a:lnTo>
                    <a:lnTo>
                      <a:pt x="874394" y="2065914"/>
                    </a:lnTo>
                    <a:close/>
                    <a:moveTo>
                      <a:pt x="585899" y="1890191"/>
                    </a:moveTo>
                    <a:lnTo>
                      <a:pt x="586139" y="1891422"/>
                    </a:lnTo>
                    <a:lnTo>
                      <a:pt x="858112" y="1987354"/>
                    </a:lnTo>
                    <a:close/>
                    <a:moveTo>
                      <a:pt x="836678" y="1138950"/>
                    </a:moveTo>
                    <a:lnTo>
                      <a:pt x="836556" y="1138960"/>
                    </a:lnTo>
                    <a:lnTo>
                      <a:pt x="944742" y="1665759"/>
                    </a:lnTo>
                    <a:lnTo>
                      <a:pt x="1003980" y="1954212"/>
                    </a:lnTo>
                    <a:lnTo>
                      <a:pt x="1004088" y="1954253"/>
                    </a:lnTo>
                    <a:close/>
                    <a:moveTo>
                      <a:pt x="407302" y="974436"/>
                    </a:moveTo>
                    <a:lnTo>
                      <a:pt x="565695" y="1786596"/>
                    </a:lnTo>
                    <a:lnTo>
                      <a:pt x="840869" y="1891833"/>
                    </a:lnTo>
                    <a:lnTo>
                      <a:pt x="697496" y="1147373"/>
                    </a:lnTo>
                    <a:lnTo>
                      <a:pt x="417513" y="1022936"/>
                    </a:lnTo>
                    <a:close/>
                    <a:moveTo>
                      <a:pt x="31986" y="170"/>
                    </a:moveTo>
                    <a:cubicBezTo>
                      <a:pt x="77940" y="-887"/>
                      <a:pt x="154002" y="3341"/>
                      <a:pt x="154002" y="3341"/>
                    </a:cubicBezTo>
                    <a:lnTo>
                      <a:pt x="154093" y="3817"/>
                    </a:lnTo>
                    <a:lnTo>
                      <a:pt x="225426" y="41861"/>
                    </a:lnTo>
                    <a:lnTo>
                      <a:pt x="379028" y="829455"/>
                    </a:lnTo>
                    <a:lnTo>
                      <a:pt x="663346" y="970052"/>
                    </a:lnTo>
                    <a:lnTo>
                      <a:pt x="544513" y="353011"/>
                    </a:lnTo>
                    <a:cubicBezTo>
                      <a:pt x="627113" y="356770"/>
                      <a:pt x="675923" y="356770"/>
                      <a:pt x="675923" y="356770"/>
                    </a:cubicBezTo>
                    <a:cubicBezTo>
                      <a:pt x="725202" y="596728"/>
                      <a:pt x="772170" y="825438"/>
                      <a:pt x="816938" y="1043427"/>
                    </a:cubicBezTo>
                    <a:lnTo>
                      <a:pt x="817527" y="1046296"/>
                    </a:lnTo>
                    <a:lnTo>
                      <a:pt x="817667" y="1046365"/>
                    </a:lnTo>
                    <a:lnTo>
                      <a:pt x="676275" y="357774"/>
                    </a:lnTo>
                    <a:lnTo>
                      <a:pt x="744538" y="391111"/>
                    </a:lnTo>
                    <a:lnTo>
                      <a:pt x="1244959" y="2825780"/>
                    </a:lnTo>
                    <a:lnTo>
                      <a:pt x="1247776" y="2826336"/>
                    </a:lnTo>
                    <a:lnTo>
                      <a:pt x="1256731" y="2883052"/>
                    </a:lnTo>
                    <a:lnTo>
                      <a:pt x="1781175" y="5434598"/>
                    </a:lnTo>
                    <a:lnTo>
                      <a:pt x="1727201" y="5475873"/>
                    </a:lnTo>
                    <a:lnTo>
                      <a:pt x="1727201" y="5475873"/>
                    </a:lnTo>
                    <a:lnTo>
                      <a:pt x="1727200" y="5475873"/>
                    </a:lnTo>
                    <a:lnTo>
                      <a:pt x="1661518" y="5470911"/>
                    </a:lnTo>
                    <a:cubicBezTo>
                      <a:pt x="1528209" y="5460839"/>
                      <a:pt x="1528209" y="5460839"/>
                      <a:pt x="1528209" y="5460839"/>
                    </a:cubicBezTo>
                    <a:lnTo>
                      <a:pt x="1375007" y="4665339"/>
                    </a:lnTo>
                    <a:lnTo>
                      <a:pt x="1142959" y="4746518"/>
                    </a:lnTo>
                    <a:lnTo>
                      <a:pt x="1333501" y="5723523"/>
                    </a:lnTo>
                    <a:lnTo>
                      <a:pt x="1262064" y="5783848"/>
                    </a:lnTo>
                    <a:lnTo>
                      <a:pt x="1250440" y="5723212"/>
                    </a:lnTo>
                    <a:lnTo>
                      <a:pt x="1254759" y="5745744"/>
                    </a:lnTo>
                    <a:cubicBezTo>
                      <a:pt x="1262063" y="5783848"/>
                      <a:pt x="1262063" y="5783848"/>
                      <a:pt x="1262063" y="5783848"/>
                    </a:cubicBezTo>
                    <a:cubicBezTo>
                      <a:pt x="1021670" y="5742505"/>
                      <a:pt x="1021670" y="5742505"/>
                      <a:pt x="1021670" y="5742505"/>
                    </a:cubicBezTo>
                    <a:lnTo>
                      <a:pt x="0" y="3341"/>
                    </a:lnTo>
                    <a:cubicBezTo>
                      <a:pt x="4695" y="1462"/>
                      <a:pt x="16668" y="522"/>
                      <a:pt x="31986" y="170"/>
                    </a:cubicBezTo>
                    <a:close/>
                  </a:path>
                </a:pathLst>
              </a:custGeom>
              <a:solidFill>
                <a:srgbClr val="DDDDDD"/>
              </a:solidFill>
              <a:ln w="15875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13" name="组合 2"/>
              <p:cNvGrpSpPr/>
              <p:nvPr/>
            </p:nvGrpSpPr>
            <p:grpSpPr>
              <a:xfrm>
                <a:off x="8050455" y="764528"/>
                <a:ext cx="1781175" cy="5788025"/>
                <a:chOff x="6778625" y="727076"/>
                <a:chExt cx="1781175" cy="5788025"/>
              </a:xfrm>
            </p:grpSpPr>
            <p:sp>
              <p:nvSpPr>
                <p:cNvPr id="114" name="Freeform 36"/>
                <p:cNvSpPr/>
                <p:nvPr/>
              </p:nvSpPr>
              <p:spPr bwMode="auto">
                <a:xfrm>
                  <a:off x="6778625" y="727076"/>
                  <a:ext cx="1262063" cy="5788025"/>
                </a:xfrm>
                <a:custGeom>
                  <a:avLst/>
                  <a:gdLst>
                    <a:gd name="T0" fmla="*/ 0 w 336"/>
                    <a:gd name="T1" fmla="*/ 2 h 1540"/>
                    <a:gd name="T2" fmla="*/ 41 w 336"/>
                    <a:gd name="T3" fmla="*/ 2 h 1540"/>
                    <a:gd name="T4" fmla="*/ 336 w 336"/>
                    <a:gd name="T5" fmla="*/ 1540 h 1540"/>
                    <a:gd name="T6" fmla="*/ 272 w 336"/>
                    <a:gd name="T7" fmla="*/ 1529 h 1540"/>
                    <a:gd name="T8" fmla="*/ 0 w 336"/>
                    <a:gd name="T9" fmla="*/ 2 h 15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6" h="1540">
                      <a:moveTo>
                        <a:pt x="0" y="2"/>
                      </a:moveTo>
                      <a:cubicBezTo>
                        <a:pt x="5" y="0"/>
                        <a:pt x="41" y="2"/>
                        <a:pt x="41" y="2"/>
                      </a:cubicBezTo>
                      <a:cubicBezTo>
                        <a:pt x="336" y="1540"/>
                        <a:pt x="336" y="1540"/>
                        <a:pt x="336" y="1540"/>
                      </a:cubicBezTo>
                      <a:cubicBezTo>
                        <a:pt x="272" y="1529"/>
                        <a:pt x="272" y="1529"/>
                        <a:pt x="272" y="1529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5" name="Freeform 37"/>
                <p:cNvSpPr/>
                <p:nvPr/>
              </p:nvSpPr>
              <p:spPr bwMode="auto">
                <a:xfrm>
                  <a:off x="6932613" y="735013"/>
                  <a:ext cx="1179513" cy="5780088"/>
                </a:xfrm>
                <a:custGeom>
                  <a:avLst/>
                  <a:gdLst>
                    <a:gd name="T0" fmla="*/ 0 w 743"/>
                    <a:gd name="T1" fmla="*/ 0 h 3641"/>
                    <a:gd name="T2" fmla="*/ 45 w 743"/>
                    <a:gd name="T3" fmla="*/ 24 h 3641"/>
                    <a:gd name="T4" fmla="*/ 743 w 743"/>
                    <a:gd name="T5" fmla="*/ 3603 h 3641"/>
                    <a:gd name="T6" fmla="*/ 698 w 743"/>
                    <a:gd name="T7" fmla="*/ 3641 h 3641"/>
                    <a:gd name="T8" fmla="*/ 0 w 743"/>
                    <a:gd name="T9" fmla="*/ 0 h 36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43" h="3641">
                      <a:moveTo>
                        <a:pt x="0" y="0"/>
                      </a:moveTo>
                      <a:lnTo>
                        <a:pt x="45" y="24"/>
                      </a:lnTo>
                      <a:lnTo>
                        <a:pt x="743" y="3603"/>
                      </a:lnTo>
                      <a:lnTo>
                        <a:pt x="698" y="36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6" name="Freeform 38"/>
                <p:cNvSpPr/>
                <p:nvPr/>
              </p:nvSpPr>
              <p:spPr bwMode="auto">
                <a:xfrm>
                  <a:off x="7323138" y="1084263"/>
                  <a:ext cx="1182688" cy="5122863"/>
                </a:xfrm>
                <a:custGeom>
                  <a:avLst/>
                  <a:gdLst>
                    <a:gd name="T0" fmla="*/ 0 w 315"/>
                    <a:gd name="T1" fmla="*/ 0 h 1363"/>
                    <a:gd name="T2" fmla="*/ 35 w 315"/>
                    <a:gd name="T3" fmla="*/ 1 h 1363"/>
                    <a:gd name="T4" fmla="*/ 315 w 315"/>
                    <a:gd name="T5" fmla="*/ 1363 h 1363"/>
                    <a:gd name="T6" fmla="*/ 262 w 315"/>
                    <a:gd name="T7" fmla="*/ 1359 h 1363"/>
                    <a:gd name="T8" fmla="*/ 0 w 315"/>
                    <a:gd name="T9" fmla="*/ 0 h 13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5" h="1363">
                      <a:moveTo>
                        <a:pt x="0" y="0"/>
                      </a:moveTo>
                      <a:cubicBezTo>
                        <a:pt x="22" y="1"/>
                        <a:pt x="35" y="1"/>
                        <a:pt x="35" y="1"/>
                      </a:cubicBezTo>
                      <a:cubicBezTo>
                        <a:pt x="315" y="1363"/>
                        <a:pt x="315" y="1363"/>
                        <a:pt x="315" y="1363"/>
                      </a:cubicBezTo>
                      <a:cubicBezTo>
                        <a:pt x="262" y="1359"/>
                        <a:pt x="262" y="1359"/>
                        <a:pt x="262" y="135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7" name="Freeform 39"/>
                <p:cNvSpPr/>
                <p:nvPr/>
              </p:nvSpPr>
              <p:spPr bwMode="auto">
                <a:xfrm>
                  <a:off x="7454900" y="1089026"/>
                  <a:ext cx="1104900" cy="5118100"/>
                </a:xfrm>
                <a:custGeom>
                  <a:avLst/>
                  <a:gdLst>
                    <a:gd name="T0" fmla="*/ 0 w 696"/>
                    <a:gd name="T1" fmla="*/ 0 h 3224"/>
                    <a:gd name="T2" fmla="*/ 43 w 696"/>
                    <a:gd name="T3" fmla="*/ 21 h 3224"/>
                    <a:gd name="T4" fmla="*/ 696 w 696"/>
                    <a:gd name="T5" fmla="*/ 3198 h 3224"/>
                    <a:gd name="T6" fmla="*/ 662 w 696"/>
                    <a:gd name="T7" fmla="*/ 3224 h 3224"/>
                    <a:gd name="T8" fmla="*/ 0 w 696"/>
                    <a:gd name="T9" fmla="*/ 0 h 3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6" h="3224">
                      <a:moveTo>
                        <a:pt x="0" y="0"/>
                      </a:moveTo>
                      <a:lnTo>
                        <a:pt x="43" y="21"/>
                      </a:lnTo>
                      <a:lnTo>
                        <a:pt x="696" y="3198"/>
                      </a:lnTo>
                      <a:lnTo>
                        <a:pt x="662" y="322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8" name="Freeform 40"/>
                <p:cNvSpPr/>
                <p:nvPr/>
              </p:nvSpPr>
              <p:spPr bwMode="auto">
                <a:xfrm>
                  <a:off x="7083425" y="1524001"/>
                  <a:ext cx="596900" cy="376238"/>
                </a:xfrm>
                <a:custGeom>
                  <a:avLst/>
                  <a:gdLst>
                    <a:gd name="T0" fmla="*/ 12 w 376"/>
                    <a:gd name="T1" fmla="*/ 67 h 237"/>
                    <a:gd name="T2" fmla="*/ 376 w 376"/>
                    <a:gd name="T3" fmla="*/ 237 h 237"/>
                    <a:gd name="T4" fmla="*/ 364 w 376"/>
                    <a:gd name="T5" fmla="*/ 180 h 237"/>
                    <a:gd name="T6" fmla="*/ 0 w 376"/>
                    <a:gd name="T7" fmla="*/ 0 h 237"/>
                    <a:gd name="T8" fmla="*/ 12 w 376"/>
                    <a:gd name="T9" fmla="*/ 67 h 2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76" h="237">
                      <a:moveTo>
                        <a:pt x="12" y="67"/>
                      </a:moveTo>
                      <a:lnTo>
                        <a:pt x="376" y="237"/>
                      </a:lnTo>
                      <a:lnTo>
                        <a:pt x="364" y="180"/>
                      </a:lnTo>
                      <a:lnTo>
                        <a:pt x="0" y="0"/>
                      </a:lnTo>
                      <a:lnTo>
                        <a:pt x="12" y="67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9" name="Freeform 41"/>
                <p:cNvSpPr/>
                <p:nvPr/>
              </p:nvSpPr>
              <p:spPr bwMode="auto">
                <a:xfrm>
                  <a:off x="7281863" y="2493963"/>
                  <a:ext cx="579438" cy="304800"/>
                </a:xfrm>
                <a:custGeom>
                  <a:avLst/>
                  <a:gdLst>
                    <a:gd name="T0" fmla="*/ 12 w 365"/>
                    <a:gd name="T1" fmla="*/ 66 h 192"/>
                    <a:gd name="T2" fmla="*/ 365 w 365"/>
                    <a:gd name="T3" fmla="*/ 192 h 192"/>
                    <a:gd name="T4" fmla="*/ 353 w 365"/>
                    <a:gd name="T5" fmla="*/ 135 h 192"/>
                    <a:gd name="T6" fmla="*/ 0 w 365"/>
                    <a:gd name="T7" fmla="*/ 0 h 192"/>
                    <a:gd name="T8" fmla="*/ 12 w 365"/>
                    <a:gd name="T9" fmla="*/ 66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5" h="192">
                      <a:moveTo>
                        <a:pt x="12" y="66"/>
                      </a:moveTo>
                      <a:lnTo>
                        <a:pt x="365" y="192"/>
                      </a:lnTo>
                      <a:lnTo>
                        <a:pt x="353" y="135"/>
                      </a:lnTo>
                      <a:lnTo>
                        <a:pt x="0" y="0"/>
                      </a:lnTo>
                      <a:lnTo>
                        <a:pt x="12" y="6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0" name="Freeform 42"/>
                <p:cNvSpPr/>
                <p:nvPr/>
              </p:nvSpPr>
              <p:spPr bwMode="auto">
                <a:xfrm>
                  <a:off x="7470775" y="3448051"/>
                  <a:ext cx="569913" cy="200025"/>
                </a:xfrm>
                <a:custGeom>
                  <a:avLst/>
                  <a:gdLst>
                    <a:gd name="T0" fmla="*/ 14 w 359"/>
                    <a:gd name="T1" fmla="*/ 69 h 126"/>
                    <a:gd name="T2" fmla="*/ 359 w 359"/>
                    <a:gd name="T3" fmla="*/ 126 h 126"/>
                    <a:gd name="T4" fmla="*/ 350 w 359"/>
                    <a:gd name="T5" fmla="*/ 69 h 126"/>
                    <a:gd name="T6" fmla="*/ 0 w 359"/>
                    <a:gd name="T7" fmla="*/ 0 h 126"/>
                    <a:gd name="T8" fmla="*/ 14 w 359"/>
                    <a:gd name="T9" fmla="*/ 69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9" h="126">
                      <a:moveTo>
                        <a:pt x="14" y="69"/>
                      </a:moveTo>
                      <a:lnTo>
                        <a:pt x="359" y="126"/>
                      </a:lnTo>
                      <a:lnTo>
                        <a:pt x="350" y="69"/>
                      </a:lnTo>
                      <a:lnTo>
                        <a:pt x="0" y="0"/>
                      </a:lnTo>
                      <a:lnTo>
                        <a:pt x="14" y="6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1" name="Freeform 43"/>
                <p:cNvSpPr/>
                <p:nvPr/>
              </p:nvSpPr>
              <p:spPr bwMode="auto">
                <a:xfrm>
                  <a:off x="7650163" y="4414838"/>
                  <a:ext cx="552450" cy="107950"/>
                </a:xfrm>
                <a:custGeom>
                  <a:avLst/>
                  <a:gdLst>
                    <a:gd name="T0" fmla="*/ 14 w 348"/>
                    <a:gd name="T1" fmla="*/ 68 h 68"/>
                    <a:gd name="T2" fmla="*/ 348 w 348"/>
                    <a:gd name="T3" fmla="*/ 57 h 68"/>
                    <a:gd name="T4" fmla="*/ 336 w 348"/>
                    <a:gd name="T5" fmla="*/ 0 h 68"/>
                    <a:gd name="T6" fmla="*/ 0 w 348"/>
                    <a:gd name="T7" fmla="*/ 0 h 68"/>
                    <a:gd name="T8" fmla="*/ 14 w 348"/>
                    <a:gd name="T9" fmla="*/ 6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8" h="68">
                      <a:moveTo>
                        <a:pt x="14" y="68"/>
                      </a:moveTo>
                      <a:lnTo>
                        <a:pt x="348" y="57"/>
                      </a:lnTo>
                      <a:lnTo>
                        <a:pt x="336" y="0"/>
                      </a:lnTo>
                      <a:lnTo>
                        <a:pt x="0" y="0"/>
                      </a:lnTo>
                      <a:lnTo>
                        <a:pt x="14" y="6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2" name="Freeform 44"/>
                <p:cNvSpPr/>
                <p:nvPr/>
              </p:nvSpPr>
              <p:spPr bwMode="auto">
                <a:xfrm>
                  <a:off x="7861300" y="5233988"/>
                  <a:ext cx="498475" cy="258763"/>
                </a:xfrm>
                <a:custGeom>
                  <a:avLst/>
                  <a:gdLst>
                    <a:gd name="T0" fmla="*/ 11 w 314"/>
                    <a:gd name="T1" fmla="*/ 163 h 163"/>
                    <a:gd name="T2" fmla="*/ 314 w 314"/>
                    <a:gd name="T3" fmla="*/ 57 h 163"/>
                    <a:gd name="T4" fmla="*/ 302 w 314"/>
                    <a:gd name="T5" fmla="*/ 0 h 163"/>
                    <a:gd name="T6" fmla="*/ 0 w 314"/>
                    <a:gd name="T7" fmla="*/ 94 h 163"/>
                    <a:gd name="T8" fmla="*/ 11 w 314"/>
                    <a:gd name="T9" fmla="*/ 163 h 1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4" h="163">
                      <a:moveTo>
                        <a:pt x="11" y="163"/>
                      </a:moveTo>
                      <a:lnTo>
                        <a:pt x="314" y="57"/>
                      </a:lnTo>
                      <a:lnTo>
                        <a:pt x="302" y="0"/>
                      </a:lnTo>
                      <a:lnTo>
                        <a:pt x="0" y="94"/>
                      </a:lnTo>
                      <a:lnTo>
                        <a:pt x="11" y="16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3" name="Freeform 45"/>
                <p:cNvSpPr/>
                <p:nvPr/>
              </p:nvSpPr>
              <p:spPr bwMode="auto">
                <a:xfrm>
                  <a:off x="7177088" y="1663701"/>
                  <a:ext cx="439738" cy="217488"/>
                </a:xfrm>
                <a:custGeom>
                  <a:avLst/>
                  <a:gdLst>
                    <a:gd name="T0" fmla="*/ 277 w 277"/>
                    <a:gd name="T1" fmla="*/ 130 h 137"/>
                    <a:gd name="T2" fmla="*/ 192 w 277"/>
                    <a:gd name="T3" fmla="*/ 137 h 137"/>
                    <a:gd name="T4" fmla="*/ 12 w 277"/>
                    <a:gd name="T5" fmla="*/ 57 h 137"/>
                    <a:gd name="T6" fmla="*/ 0 w 277"/>
                    <a:gd name="T7" fmla="*/ 0 h 137"/>
                    <a:gd name="T8" fmla="*/ 277 w 277"/>
                    <a:gd name="T9" fmla="*/ 130 h 1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7" h="137">
                      <a:moveTo>
                        <a:pt x="277" y="130"/>
                      </a:moveTo>
                      <a:lnTo>
                        <a:pt x="192" y="137"/>
                      </a:lnTo>
                      <a:lnTo>
                        <a:pt x="12" y="57"/>
                      </a:lnTo>
                      <a:lnTo>
                        <a:pt x="0" y="0"/>
                      </a:lnTo>
                      <a:lnTo>
                        <a:pt x="277" y="13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4" name="Freeform 46"/>
                <p:cNvSpPr/>
                <p:nvPr/>
              </p:nvSpPr>
              <p:spPr bwMode="auto">
                <a:xfrm>
                  <a:off x="7364413" y="2622551"/>
                  <a:ext cx="436563" cy="176213"/>
                </a:xfrm>
                <a:custGeom>
                  <a:avLst/>
                  <a:gdLst>
                    <a:gd name="T0" fmla="*/ 275 w 275"/>
                    <a:gd name="T1" fmla="*/ 97 h 111"/>
                    <a:gd name="T2" fmla="*/ 185 w 275"/>
                    <a:gd name="T3" fmla="*/ 111 h 111"/>
                    <a:gd name="T4" fmla="*/ 10 w 275"/>
                    <a:gd name="T5" fmla="*/ 56 h 111"/>
                    <a:gd name="T6" fmla="*/ 0 w 275"/>
                    <a:gd name="T7" fmla="*/ 0 h 111"/>
                    <a:gd name="T8" fmla="*/ 275 w 275"/>
                    <a:gd name="T9" fmla="*/ 97 h 11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5" h="111">
                      <a:moveTo>
                        <a:pt x="275" y="97"/>
                      </a:moveTo>
                      <a:lnTo>
                        <a:pt x="185" y="111"/>
                      </a:lnTo>
                      <a:lnTo>
                        <a:pt x="10" y="56"/>
                      </a:lnTo>
                      <a:lnTo>
                        <a:pt x="0" y="0"/>
                      </a:lnTo>
                      <a:lnTo>
                        <a:pt x="275" y="97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5" name="Freeform 47"/>
                <p:cNvSpPr/>
                <p:nvPr/>
              </p:nvSpPr>
              <p:spPr bwMode="auto">
                <a:xfrm>
                  <a:off x="7548563" y="3565526"/>
                  <a:ext cx="436563" cy="82550"/>
                </a:xfrm>
                <a:custGeom>
                  <a:avLst/>
                  <a:gdLst>
                    <a:gd name="T0" fmla="*/ 275 w 275"/>
                    <a:gd name="T1" fmla="*/ 45 h 52"/>
                    <a:gd name="T2" fmla="*/ 171 w 275"/>
                    <a:gd name="T3" fmla="*/ 52 h 52"/>
                    <a:gd name="T4" fmla="*/ 5 w 275"/>
                    <a:gd name="T5" fmla="*/ 26 h 52"/>
                    <a:gd name="T6" fmla="*/ 0 w 275"/>
                    <a:gd name="T7" fmla="*/ 0 h 52"/>
                    <a:gd name="T8" fmla="*/ 275 w 275"/>
                    <a:gd name="T9" fmla="*/ 45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5" h="52">
                      <a:moveTo>
                        <a:pt x="275" y="45"/>
                      </a:moveTo>
                      <a:lnTo>
                        <a:pt x="171" y="52"/>
                      </a:lnTo>
                      <a:lnTo>
                        <a:pt x="5" y="26"/>
                      </a:lnTo>
                      <a:lnTo>
                        <a:pt x="0" y="0"/>
                      </a:lnTo>
                      <a:lnTo>
                        <a:pt x="275" y="45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6" name="Freeform 48"/>
                <p:cNvSpPr/>
                <p:nvPr/>
              </p:nvSpPr>
              <p:spPr bwMode="auto">
                <a:xfrm>
                  <a:off x="7732713" y="4505326"/>
                  <a:ext cx="423863" cy="28575"/>
                </a:xfrm>
                <a:custGeom>
                  <a:avLst/>
                  <a:gdLst>
                    <a:gd name="T0" fmla="*/ 267 w 267"/>
                    <a:gd name="T1" fmla="*/ 0 h 18"/>
                    <a:gd name="T2" fmla="*/ 166 w 267"/>
                    <a:gd name="T3" fmla="*/ 14 h 18"/>
                    <a:gd name="T4" fmla="*/ 3 w 267"/>
                    <a:gd name="T5" fmla="*/ 18 h 18"/>
                    <a:gd name="T6" fmla="*/ 0 w 267"/>
                    <a:gd name="T7" fmla="*/ 9 h 18"/>
                    <a:gd name="T8" fmla="*/ 267 w 267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" h="18">
                      <a:moveTo>
                        <a:pt x="267" y="0"/>
                      </a:moveTo>
                      <a:lnTo>
                        <a:pt x="166" y="14"/>
                      </a:lnTo>
                      <a:lnTo>
                        <a:pt x="3" y="18"/>
                      </a:lnTo>
                      <a:lnTo>
                        <a:pt x="0" y="9"/>
                      </a:lnTo>
                      <a:lnTo>
                        <a:pt x="267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27" name="Freeform 49"/>
                <p:cNvSpPr/>
                <p:nvPr/>
              </p:nvSpPr>
              <p:spPr bwMode="auto">
                <a:xfrm>
                  <a:off x="7891463" y="5245101"/>
                  <a:ext cx="415925" cy="123825"/>
                </a:xfrm>
                <a:custGeom>
                  <a:avLst/>
                  <a:gdLst>
                    <a:gd name="T0" fmla="*/ 262 w 262"/>
                    <a:gd name="T1" fmla="*/ 0 h 78"/>
                    <a:gd name="T2" fmla="*/ 153 w 262"/>
                    <a:gd name="T3" fmla="*/ 9 h 78"/>
                    <a:gd name="T4" fmla="*/ 0 w 262"/>
                    <a:gd name="T5" fmla="*/ 54 h 78"/>
                    <a:gd name="T6" fmla="*/ 4 w 262"/>
                    <a:gd name="T7" fmla="*/ 78 h 78"/>
                    <a:gd name="T8" fmla="*/ 262 w 262"/>
                    <a:gd name="T9" fmla="*/ 0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2" h="78">
                      <a:moveTo>
                        <a:pt x="262" y="0"/>
                      </a:moveTo>
                      <a:lnTo>
                        <a:pt x="153" y="9"/>
                      </a:lnTo>
                      <a:lnTo>
                        <a:pt x="0" y="54"/>
                      </a:lnTo>
                      <a:lnTo>
                        <a:pt x="4" y="78"/>
                      </a:lnTo>
                      <a:lnTo>
                        <a:pt x="262" y="0"/>
                      </a:lnTo>
                      <a:close/>
                    </a:path>
                  </a:pathLst>
                </a:custGeom>
                <a:solidFill>
                  <a:srgbClr val="DDDDDD"/>
                </a:solidFill>
                <a:ln w="15875" cap="flat">
                  <a:noFill/>
                  <a:prstDash val="solid"/>
                  <a:miter lim="800000"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ea typeface="微软雅黑" panose="020B0503020204020204" pitchFamily="34" charset="-122"/>
                  </a:endParaRPr>
                </a:p>
              </p:txBody>
            </p:sp>
          </p:grpSp>
        </p:grpSp>
      </p:grpSp>
      <p:sp>
        <p:nvSpPr>
          <p:cNvPr id="133" name="文本框 132"/>
          <p:cNvSpPr txBox="1"/>
          <p:nvPr/>
        </p:nvSpPr>
        <p:spPr>
          <a:xfrm>
            <a:off x="8153502" y="2052696"/>
            <a:ext cx="428835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服务接入快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（免开发）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8153502" y="2716365"/>
            <a:ext cx="1028999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通过可视化配置，零编码、免开发，分钟级快速接入，无需依赖技术人员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8153502" y="4050998"/>
            <a:ext cx="295465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下游简化输出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8153502" y="4730962"/>
            <a:ext cx="8802410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通过非业务参数自动补全，简化内部接入，实现统一标准化服务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8153502" y="5913664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智能路由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8153502" y="6610559"/>
            <a:ext cx="8802410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支持丰富的路由选择策略、流量调度策略，上游通道智能热切换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8153502" y="7976454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监控大屏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8153502" y="8707217"/>
            <a:ext cx="873905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通过动态数据地图（可视化大屏），实时感知大数据流转态势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8153502" y="10060047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sz="3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数据安全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8153502" y="10807743"/>
            <a:ext cx="10033516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加密传输、双向认证、数据脱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敏、多重鉴权，最大程度保障数据资产安全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253703" y="6017177"/>
            <a:ext cx="4872851" cy="13487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降本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增效、合规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数据资产化落地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左大括号 2"/>
          <p:cNvSpPr/>
          <p:nvPr/>
        </p:nvSpPr>
        <p:spPr>
          <a:xfrm>
            <a:off x="6502400" y="2052697"/>
            <a:ext cx="548440" cy="921671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27517">
            <a:off x="18685066" y="1814538"/>
            <a:ext cx="1115131" cy="111513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2754" y="3922091"/>
            <a:ext cx="1112746" cy="111274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433" y="6102835"/>
            <a:ext cx="986367" cy="98636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1739" y="7999926"/>
            <a:ext cx="1224545" cy="12245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5203" y="10131702"/>
            <a:ext cx="1465998" cy="14659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文本框 32"/>
          <p:cNvSpPr txBox="1"/>
          <p:nvPr/>
        </p:nvSpPr>
        <p:spPr>
          <a:xfrm>
            <a:off x="596617" y="318479"/>
            <a:ext cx="3171146" cy="1015999"/>
          </a:xfrm>
          <a:prstGeom prst="rect">
            <a:avLst/>
          </a:prstGeom>
          <a:ln w="12700">
            <a:miter lim="400000"/>
          </a:ln>
        </p:spPr>
        <p:txBody>
          <a:bodyPr wrap="none" lIns="45734" rIns="45734">
            <a:spAutoFit/>
          </a:bodyPr>
          <a:lstStyle>
            <a:lvl1pPr>
              <a:defRPr sz="6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6000" dirty="0"/>
              <a:t>关于聚合</a:t>
            </a:r>
            <a:endParaRPr sz="6000" dirty="0"/>
          </a:p>
        </p:txBody>
      </p:sp>
      <p:sp>
        <p:nvSpPr>
          <p:cNvPr id="15" name="矩形 14"/>
          <p:cNvSpPr/>
          <p:nvPr/>
        </p:nvSpPr>
        <p:spPr>
          <a:xfrm>
            <a:off x="1204348" y="3222740"/>
            <a:ext cx="1365504" cy="708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 defTabSz="914400"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规模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204348" y="9059529"/>
            <a:ext cx="1365504" cy="7081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 defTabSz="914400">
              <a:defRPr/>
            </a:pPr>
            <a:r>
              <a:rPr lang="zh-CN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口碑</a:t>
            </a:r>
            <a:endParaRPr lang="zh-CN" altLang="en-US" sz="4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471309" y="3913543"/>
            <a:ext cx="6248337" cy="32349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服务企业：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endParaRPr lang="en-US" altLang="zh-CN" sz="3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服务应用：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万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+</a:t>
            </a:r>
            <a:endParaRPr lang="en-US" altLang="zh-CN" sz="3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服务用户：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亿人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天</a:t>
            </a:r>
            <a:endParaRPr lang="en-US" altLang="zh-CN" sz="3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调用次数</a:t>
            </a:r>
            <a:r>
              <a:rPr lang="zh-CN" altLang="en-US" sz="4085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3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1000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亿次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en-US" altLang="zh-CN" sz="3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成交总额：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120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亿元</a:t>
            </a:r>
            <a:r>
              <a:rPr lang="en-US" altLang="zh-CN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endParaRPr lang="zh-CN" altLang="en-US" sz="3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71310" y="9855374"/>
            <a:ext cx="4931608" cy="769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defRPr/>
            </a:pP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客户续费率：</a:t>
            </a:r>
            <a:r>
              <a:rPr lang="en-US" altLang="zh-CN" sz="4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86%</a:t>
            </a:r>
            <a:endParaRPr lang="en-US" altLang="zh-CN" sz="4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471309" y="10514994"/>
            <a:ext cx="10003170" cy="720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defTabSz="914400">
              <a:defRPr/>
            </a:pPr>
            <a:r>
              <a:rPr lang="zh-CN" altLang="en-US" sz="408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典型的客户：</a:t>
            </a:r>
            <a:r>
              <a:rPr lang="zh-CN" altLang="en-US" sz="3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微信、京东、头条、滴滴、汽车之家</a:t>
            </a: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en-US" altLang="zh-CN" sz="32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52907" y="1162358"/>
            <a:ext cx="18384121" cy="90470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直角三角形 19"/>
          <p:cNvSpPr/>
          <p:nvPr/>
        </p:nvSpPr>
        <p:spPr>
          <a:xfrm rot="5400000">
            <a:off x="0" y="0"/>
            <a:ext cx="4236251" cy="4236251"/>
          </a:xfrm>
          <a:prstGeom prst="rt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570"/>
          </a:p>
        </p:txBody>
      </p:sp>
      <p:grpSp>
        <p:nvGrpSpPr>
          <p:cNvPr id="25" name="组合 60"/>
          <p:cNvGrpSpPr/>
          <p:nvPr/>
        </p:nvGrpSpPr>
        <p:grpSpPr>
          <a:xfrm>
            <a:off x="5891120" y="0"/>
            <a:ext cx="4245312" cy="8272576"/>
            <a:chOff x="4581879" y="18314"/>
            <a:chExt cx="2021800" cy="3939756"/>
          </a:xfrm>
        </p:grpSpPr>
        <p:grpSp>
          <p:nvGrpSpPr>
            <p:cNvPr id="26" name="组合 37"/>
            <p:cNvGrpSpPr/>
            <p:nvPr/>
          </p:nvGrpSpPr>
          <p:grpSpPr>
            <a:xfrm>
              <a:off x="4581879" y="1483564"/>
              <a:ext cx="2021800" cy="2474506"/>
              <a:chOff x="4519735" y="1465809"/>
              <a:chExt cx="2021800" cy="2474506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519735" y="1918515"/>
                <a:ext cx="2021800" cy="2021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4"/>
                </a:solidFill>
              </a:ln>
              <a:effectLst>
                <a:outerShdw blurRad="76200" dist="1524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570" dirty="0"/>
              </a:p>
            </p:txBody>
          </p:sp>
          <p:pic>
            <p:nvPicPr>
              <p:cNvPr id="29" name="图片 28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5298214" y="1465809"/>
                <a:ext cx="464843" cy="576000"/>
              </a:xfrm>
              <a:prstGeom prst="rect">
                <a:avLst/>
              </a:prstGeom>
            </p:spPr>
          </p:pic>
        </p:grpSp>
        <p:cxnSp>
          <p:nvCxnSpPr>
            <p:cNvPr id="27" name="直接连接符 48"/>
            <p:cNvCxnSpPr/>
            <p:nvPr/>
          </p:nvCxnSpPr>
          <p:spPr>
            <a:xfrm>
              <a:off x="5587989" y="18314"/>
              <a:ext cx="1" cy="1483564"/>
            </a:xfrm>
            <a:prstGeom prst="line">
              <a:avLst/>
            </a:prstGeom>
            <a:ln w="38100">
              <a:solidFill>
                <a:srgbClr val="4D43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64"/>
          <p:cNvGrpSpPr/>
          <p:nvPr/>
        </p:nvGrpSpPr>
        <p:grpSpPr>
          <a:xfrm>
            <a:off x="6680322" y="4306370"/>
            <a:ext cx="2646877" cy="2339563"/>
            <a:chOff x="4957722" y="2069192"/>
            <a:chExt cx="1260554" cy="1114200"/>
          </a:xfrm>
        </p:grpSpPr>
        <p:sp>
          <p:nvSpPr>
            <p:cNvPr id="46" name="矩形: 圆角 61"/>
            <p:cNvSpPr/>
            <p:nvPr/>
          </p:nvSpPr>
          <p:spPr>
            <a:xfrm>
              <a:off x="5079807" y="2521898"/>
              <a:ext cx="988122" cy="23964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940" dirty="0">
                  <a:latin typeface="Arial" panose="020B0604020202020204" pitchFamily="34" charset="0"/>
                  <a:cs typeface="Arial" panose="020B0604020202020204" pitchFamily="34" charset="0"/>
                </a:rPr>
                <a:t>OPTION</a:t>
              </a:r>
              <a:endParaRPr lang="en-US" altLang="zh-CN" sz="29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5365379" y="2069192"/>
              <a:ext cx="416979" cy="47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8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588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4957722" y="2787636"/>
              <a:ext cx="1260554" cy="39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关于聚合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文本框 8"/>
          <p:cNvSpPr txBox="1">
            <a:spLocks noChangeArrowheads="1"/>
          </p:cNvSpPr>
          <p:nvPr/>
        </p:nvSpPr>
        <p:spPr bwMode="auto">
          <a:xfrm>
            <a:off x="508895" y="672879"/>
            <a:ext cx="1849993" cy="8679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5040" b="1" spc="63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040" b="1" spc="63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1" name="组合 60"/>
          <p:cNvGrpSpPr/>
          <p:nvPr/>
        </p:nvGrpSpPr>
        <p:grpSpPr>
          <a:xfrm>
            <a:off x="12111973" y="-63834"/>
            <a:ext cx="4245312" cy="8272576"/>
            <a:chOff x="4581879" y="18314"/>
            <a:chExt cx="2021800" cy="3939756"/>
          </a:xfrm>
        </p:grpSpPr>
        <p:grpSp>
          <p:nvGrpSpPr>
            <p:cNvPr id="72" name="组合 37"/>
            <p:cNvGrpSpPr/>
            <p:nvPr/>
          </p:nvGrpSpPr>
          <p:grpSpPr>
            <a:xfrm>
              <a:off x="4581879" y="1483564"/>
              <a:ext cx="2021800" cy="2474506"/>
              <a:chOff x="4519735" y="1465809"/>
              <a:chExt cx="2021800" cy="2474506"/>
            </a:xfrm>
          </p:grpSpPr>
          <p:sp>
            <p:nvSpPr>
              <p:cNvPr id="74" name="椭圆 73"/>
              <p:cNvSpPr/>
              <p:nvPr/>
            </p:nvSpPr>
            <p:spPr>
              <a:xfrm>
                <a:off x="4519735" y="1918515"/>
                <a:ext cx="2021800" cy="2021800"/>
              </a:xfrm>
              <a:prstGeom prst="ellipse">
                <a:avLst/>
              </a:prstGeom>
              <a:solidFill>
                <a:schemeClr val="bg1"/>
              </a:solidFill>
              <a:ln w="57150">
                <a:solidFill>
                  <a:schemeClr val="accent4"/>
                </a:solidFill>
              </a:ln>
              <a:effectLst>
                <a:outerShdw blurRad="76200" dist="1524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570" dirty="0"/>
              </a:p>
            </p:txBody>
          </p:sp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5298214" y="1465809"/>
                <a:ext cx="464843" cy="576000"/>
              </a:xfrm>
              <a:prstGeom prst="rect">
                <a:avLst/>
              </a:prstGeom>
            </p:spPr>
          </p:pic>
        </p:grpSp>
        <p:cxnSp>
          <p:nvCxnSpPr>
            <p:cNvPr id="73" name="直接连接符 48"/>
            <p:cNvCxnSpPr/>
            <p:nvPr/>
          </p:nvCxnSpPr>
          <p:spPr>
            <a:xfrm>
              <a:off x="5587989" y="18314"/>
              <a:ext cx="1" cy="1483564"/>
            </a:xfrm>
            <a:prstGeom prst="line">
              <a:avLst/>
            </a:prstGeom>
            <a:ln w="38100">
              <a:solidFill>
                <a:srgbClr val="4D43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组合 64"/>
          <p:cNvGrpSpPr/>
          <p:nvPr/>
        </p:nvGrpSpPr>
        <p:grpSpPr>
          <a:xfrm>
            <a:off x="12901176" y="4242535"/>
            <a:ext cx="2646877" cy="2339562"/>
            <a:chOff x="4957720" y="2069192"/>
            <a:chExt cx="1260554" cy="1114200"/>
          </a:xfrm>
        </p:grpSpPr>
        <p:sp>
          <p:nvSpPr>
            <p:cNvPr id="77" name="矩形: 圆角 61"/>
            <p:cNvSpPr/>
            <p:nvPr/>
          </p:nvSpPr>
          <p:spPr>
            <a:xfrm>
              <a:off x="5079807" y="2521898"/>
              <a:ext cx="988122" cy="23964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940" dirty="0">
                  <a:latin typeface="Arial" panose="020B0604020202020204" pitchFamily="34" charset="0"/>
                  <a:cs typeface="Arial" panose="020B0604020202020204" pitchFamily="34" charset="0"/>
                </a:rPr>
                <a:t>OPTION</a:t>
              </a:r>
              <a:endParaRPr lang="en-US" altLang="zh-CN" sz="29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5343622" y="2069192"/>
              <a:ext cx="460493" cy="47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8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588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4957720" y="2787636"/>
              <a:ext cx="1260554" cy="39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天渠介绍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0" name="组合 60"/>
          <p:cNvGrpSpPr/>
          <p:nvPr/>
        </p:nvGrpSpPr>
        <p:grpSpPr>
          <a:xfrm>
            <a:off x="17912296" y="-21343"/>
            <a:ext cx="4245312" cy="8272576"/>
            <a:chOff x="4581879" y="18314"/>
            <a:chExt cx="2021800" cy="3939756"/>
          </a:xfrm>
        </p:grpSpPr>
        <p:grpSp>
          <p:nvGrpSpPr>
            <p:cNvPr id="81" name="组合 37"/>
            <p:cNvGrpSpPr/>
            <p:nvPr/>
          </p:nvGrpSpPr>
          <p:grpSpPr>
            <a:xfrm>
              <a:off x="4581879" y="1483564"/>
              <a:ext cx="2021800" cy="2474506"/>
              <a:chOff x="4519735" y="1465809"/>
              <a:chExt cx="2021800" cy="2474506"/>
            </a:xfrm>
          </p:grpSpPr>
          <p:sp>
            <p:nvSpPr>
              <p:cNvPr id="83" name="椭圆 82"/>
              <p:cNvSpPr/>
              <p:nvPr/>
            </p:nvSpPr>
            <p:spPr>
              <a:xfrm>
                <a:off x="4519735" y="1918515"/>
                <a:ext cx="2021800" cy="2021800"/>
              </a:xfrm>
              <a:prstGeom prst="ellipse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57150">
                <a:solidFill>
                  <a:schemeClr val="accent4"/>
                </a:solidFill>
              </a:ln>
              <a:effectLst>
                <a:outerShdw blurRad="76200" dist="1524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570" dirty="0"/>
              </a:p>
            </p:txBody>
          </p:sp>
          <p:pic>
            <p:nvPicPr>
              <p:cNvPr id="84" name="图片 83"/>
              <p:cNvPicPr>
                <a:picLocks noChangeAspect="1"/>
              </p:cNvPicPr>
              <p:nvPr/>
            </p:nvPicPr>
            <p:blipFill>
              <a:blip r:embed="rId1" cstate="screen"/>
              <a:stretch>
                <a:fillRect/>
              </a:stretch>
            </p:blipFill>
            <p:spPr>
              <a:xfrm>
                <a:off x="5298214" y="1465809"/>
                <a:ext cx="464843" cy="576000"/>
              </a:xfrm>
              <a:prstGeom prst="rect">
                <a:avLst/>
              </a:prstGeom>
            </p:spPr>
          </p:pic>
        </p:grpSp>
        <p:cxnSp>
          <p:nvCxnSpPr>
            <p:cNvPr id="82" name="直接连接符 48"/>
            <p:cNvCxnSpPr/>
            <p:nvPr/>
          </p:nvCxnSpPr>
          <p:spPr>
            <a:xfrm>
              <a:off x="5587989" y="18314"/>
              <a:ext cx="1" cy="1483564"/>
            </a:xfrm>
            <a:prstGeom prst="line">
              <a:avLst/>
            </a:prstGeom>
            <a:ln w="38100">
              <a:solidFill>
                <a:srgbClr val="4D434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组合 64"/>
          <p:cNvGrpSpPr/>
          <p:nvPr/>
        </p:nvGrpSpPr>
        <p:grpSpPr>
          <a:xfrm>
            <a:off x="18701511" y="4285026"/>
            <a:ext cx="2646878" cy="2339562"/>
            <a:chOff x="4957731" y="2069192"/>
            <a:chExt cx="1260555" cy="1114200"/>
          </a:xfrm>
        </p:grpSpPr>
        <p:sp>
          <p:nvSpPr>
            <p:cNvPr id="86" name="矩形: 圆角 61"/>
            <p:cNvSpPr/>
            <p:nvPr/>
          </p:nvSpPr>
          <p:spPr>
            <a:xfrm>
              <a:off x="5079807" y="2521898"/>
              <a:ext cx="988122" cy="239642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940" dirty="0">
                  <a:latin typeface="Arial" panose="020B0604020202020204" pitchFamily="34" charset="0"/>
                  <a:cs typeface="Arial" panose="020B0604020202020204" pitchFamily="34" charset="0"/>
                </a:rPr>
                <a:t>OPTION</a:t>
              </a:r>
              <a:endParaRPr lang="en-US" altLang="zh-CN" sz="294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338660" y="2069192"/>
              <a:ext cx="470418" cy="474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588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5880" dirty="0">
                <a:solidFill>
                  <a:schemeClr val="tx1">
                    <a:lumMod val="65000"/>
                    <a:lumOff val="35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4957731" y="2787636"/>
              <a:ext cx="1260555" cy="3957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适用领域</a:t>
              </a:r>
              <a:endPara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148"/>
          <p:cNvSpPr txBox="1"/>
          <p:nvPr/>
        </p:nvSpPr>
        <p:spPr>
          <a:xfrm>
            <a:off x="676655" y="551484"/>
            <a:ext cx="3120094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金融类客户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056" name="Picture 8" descr="https://ss3.bdstatic.com/70cFv8Sh_Q1YnxGkpoWK1HF6hhy/it/u=3517009247,3764565626&amp;fm=11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7680" y="2743200"/>
            <a:ext cx="7061606" cy="4681728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timgsa.baidu.com/timg?image&amp;quality=80&amp;size=b9999_10000&amp;sec=1579147738266&amp;di=423aae97f878a35b3e2457fa191b9497&amp;imgtype=0&amp;src=http%3A%2F%2Fimg87.nipic.com%2Ffile%2F20171020%2F26090680_095618218032_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90553" y="2725319"/>
            <a:ext cx="5091255" cy="471789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ss2.bdstatic.com/70cFvnSh_Q1YnxGkpoWK1HF6hhy/it/u=1698505237,953593759&amp;fm=26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7679" y="7668560"/>
            <a:ext cx="5285233" cy="342110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https://ss2.bdstatic.com/70cFvnSh_Q1YnxGkpoWK1HF6hhy/it/u=2289451207,488718031&amp;fm=26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0976" y="7668560"/>
            <a:ext cx="7000355" cy="3386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https://timgsa.baidu.com/timg?image&amp;quality=80&amp;size=b9999_10000&amp;sec=1579149085337&amp;di=11cc9ec051ae0cf18350b62e6820c815&amp;imgtype=0&amp;src=http%3A%2F%2Fimg.pintu360.com%2FnewPintu%2Fa7e75734-2887-490a-a253-247c8cea2ae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54" y="2734056"/>
            <a:ext cx="14792960" cy="83210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148"/>
          <p:cNvSpPr txBox="1"/>
          <p:nvPr/>
        </p:nvSpPr>
        <p:spPr>
          <a:xfrm>
            <a:off x="537685" y="348878"/>
            <a:ext cx="2960889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非金融客户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076" name="Picture 4" descr="https://ss0.bdstatic.com/70cFvHSh_Q1YnxGkpoWK1HF6hhy/it/u=255800200,3229447760&amp;fm=26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7633" y="8816407"/>
            <a:ext cx="6545179" cy="373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timgsa.baidu.com/timg?image&amp;quality=80&amp;size=b9999_10000&amp;sec=1579148519506&amp;di=76c1f6497591ceba396535bb1d31c503&amp;imgtype=0&amp;src=http%3A%2F%2Fimg3.myhsw.cn%2F2016-11-07%2Fdppe4x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0247" y="8816407"/>
            <a:ext cx="5608481" cy="3730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ttp://img1.imgtn.bdimg.com/it/u=3628364238,2476985873&amp;fm=11&amp;gp=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25" y="8834695"/>
            <a:ext cx="6599936" cy="3712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ss3.bdstatic.com/70cFv8Sh_Q1YnxGkpoWK1HF6hhy/it/u=3313066263,2547119728&amp;fm=26&amp;gp=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3079" y="8834695"/>
            <a:ext cx="5497450" cy="363931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0" descr="https://ss1.bdstatic.com/70cFuXSh_Q1YnxGkpoWK1HF6hhy/it/u=397158656,2551502631&amp;fm=26&amp;gp=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142" y="1944912"/>
            <a:ext cx="6962453" cy="463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2" descr="https://timgsa.baidu.com/timg?image&amp;quality=80&amp;size=b9999_10000&amp;sec=1579148025579&amp;di=c1936c85b214550083bf39fc898b67a4&amp;imgtype=0&amp;src=http%3A%2F%2Fn.sinaimg.cn%2Ftranslate%2F199%2Fw600h399%2F20181031%2F4bEE-hnfikvc781635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25" y="1944912"/>
            <a:ext cx="6972924" cy="463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816388" y="1944912"/>
            <a:ext cx="5477809" cy="4657882"/>
          </a:xfrm>
          <a:prstGeom prst="rect">
            <a:avLst/>
          </a:prstGeom>
        </p:spPr>
      </p:pic>
      <p:pic>
        <p:nvPicPr>
          <p:cNvPr id="15" name="Picture 24" descr="https://timgsa.baidu.com/timg?image&amp;quality=80&amp;size=b9999_10000&amp;sec=1579148165521&amp;di=0a0913a53a147dde226736e4e15db99b&amp;imgtype=0&amp;src=http%3A%2F%2Fsofreight-app.yemet.com%2Fupload%2Ffeed_img%2F9be86c2c19748f9bb4f8e33b327682035286ed8c.gif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5552" y="1965800"/>
            <a:ext cx="5166600" cy="463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/>
          <p:cNvSpPr txBox="1"/>
          <p:nvPr/>
        </p:nvSpPr>
        <p:spPr>
          <a:xfrm>
            <a:off x="22469194" y="12798562"/>
            <a:ext cx="2422056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食药监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5332652" y="12775644"/>
            <a:ext cx="3833226" cy="1028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国土资源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国土安全、自然资源、城市规划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3828" y="12816850"/>
            <a:ext cx="1879130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人社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132239" y="12725410"/>
            <a:ext cx="1879130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医疗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6304748" y="6841096"/>
            <a:ext cx="4501088" cy="10282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公安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情报中心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大数据中心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合成侦查中心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959381" y="6841096"/>
            <a:ext cx="4103975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地方金融监管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840004" y="6861984"/>
            <a:ext cx="2937697" cy="1089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交通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海事、港务、物流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134581" y="6841096"/>
            <a:ext cx="5170612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大数据局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大数据中心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7289719" y="10191521"/>
            <a:ext cx="798265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6.19-杨-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3176"/>
            <a:ext cx="28800425" cy="144002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92" y="718865"/>
            <a:ext cx="703829" cy="1491446"/>
          </a:xfrm>
          <a:prstGeom prst="rect">
            <a:avLst/>
          </a:prstGeom>
        </p:spPr>
      </p:pic>
      <p:sp>
        <p:nvSpPr>
          <p:cNvPr id="10" name="文本框 32"/>
          <p:cNvSpPr txBox="1"/>
          <p:nvPr/>
        </p:nvSpPr>
        <p:spPr>
          <a:xfrm>
            <a:off x="506941" y="210865"/>
            <a:ext cx="3171146" cy="1015999"/>
          </a:xfrm>
          <a:prstGeom prst="rect">
            <a:avLst/>
          </a:prstGeom>
          <a:ln w="12700">
            <a:miter lim="400000"/>
          </a:ln>
        </p:spPr>
        <p:txBody>
          <a:bodyPr wrap="none" lIns="45734" rIns="45734">
            <a:spAutoFit/>
          </a:bodyPr>
          <a:lstStyle>
            <a:lvl1pPr>
              <a:defRPr sz="6000" b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r>
              <a:rPr lang="zh-CN" altLang="en-US" sz="6000" dirty="0"/>
              <a:t>关于聚合</a:t>
            </a:r>
            <a:endParaRPr sz="6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文本框 148"/>
          <p:cNvSpPr txBox="1"/>
          <p:nvPr/>
        </p:nvSpPr>
        <p:spPr>
          <a:xfrm>
            <a:off x="132168" y="258876"/>
            <a:ext cx="5659222" cy="7205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聚合数字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中台总体架构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Picture 2" descr="åä¸­å°ç¾¤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91390" y="619135"/>
            <a:ext cx="21732649" cy="1354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2643553" y="13257137"/>
            <a:ext cx="5519967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注：各产品松耦合，可</a:t>
            </a:r>
            <a:r>
              <a:rPr lang="zh-CN" altLang="en-US" sz="2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彼此独立交付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970907" y="6723584"/>
            <a:ext cx="631904" cy="7205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椭圆 2"/>
          <p:cNvSpPr>
            <a:spLocks noChangeAspect="1"/>
          </p:cNvSpPr>
          <p:nvPr/>
        </p:nvSpPr>
        <p:spPr>
          <a:xfrm>
            <a:off x="6227763" y="2609976"/>
            <a:ext cx="4536000" cy="453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椭圆 3"/>
          <p:cNvSpPr>
            <a:spLocks noChangeAspect="1"/>
          </p:cNvSpPr>
          <p:nvPr/>
        </p:nvSpPr>
        <p:spPr>
          <a:xfrm>
            <a:off x="10933504" y="2609976"/>
            <a:ext cx="4536000" cy="453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15648930" y="2609976"/>
            <a:ext cx="4536000" cy="453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6227763" y="7372067"/>
            <a:ext cx="4536000" cy="453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10933504" y="7372067"/>
            <a:ext cx="4536000" cy="453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431" y="8540685"/>
            <a:ext cx="1518147" cy="151814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985" y="8717904"/>
            <a:ext cx="1645557" cy="11637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130" y="3724867"/>
            <a:ext cx="1625600" cy="16256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963" y="3724867"/>
            <a:ext cx="1625600" cy="16256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8704" y="3724867"/>
            <a:ext cx="1625600" cy="16256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064939" y="5576558"/>
            <a:ext cx="2861648" cy="72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zh-CN" altLang="en-US" sz="4085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政务大数据</a:t>
            </a:r>
            <a:endParaRPr lang="en-US" altLang="zh-CN" sz="408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70680" y="5576558"/>
            <a:ext cx="2861648" cy="72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zh-CN" altLang="en-US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企业数字化</a:t>
            </a:r>
            <a:endParaRPr lang="en-US" altLang="zh-CN" sz="408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486106" y="5576558"/>
            <a:ext cx="2861648" cy="72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zh-CN" altLang="en-US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工业大数据</a:t>
            </a:r>
            <a:endParaRPr lang="en-US" altLang="zh-CN" sz="408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064939" y="10338649"/>
            <a:ext cx="2861648" cy="72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zh-CN" altLang="en-US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航空大数据</a:t>
            </a:r>
            <a:endParaRPr lang="en-US" altLang="zh-CN" sz="408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770680" y="10338649"/>
            <a:ext cx="2861648" cy="72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zh-CN" altLang="en-US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数字校园</a:t>
            </a:r>
            <a:endParaRPr lang="en-US" altLang="zh-CN" sz="408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82449" y="572678"/>
            <a:ext cx="6543138" cy="720518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聚合科技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–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赋能行业大数据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椭圆 20"/>
          <p:cNvSpPr>
            <a:spLocks noChangeAspect="1"/>
          </p:cNvSpPr>
          <p:nvPr/>
        </p:nvSpPr>
        <p:spPr>
          <a:xfrm>
            <a:off x="15648930" y="7372067"/>
            <a:ext cx="4536000" cy="4536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51396" y="8369740"/>
            <a:ext cx="1531069" cy="1519200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16486106" y="10338649"/>
            <a:ext cx="2861648" cy="7209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ctr"/>
            <a:r>
              <a:rPr lang="zh-CN" altLang="en-US" sz="408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医药大数据</a:t>
            </a:r>
            <a:endParaRPr lang="en-US" altLang="zh-CN" sz="408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582449" y="572678"/>
            <a:ext cx="6455613" cy="72019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典型客户案例（空中客车）</a:t>
            </a:r>
            <a:endParaRPr lang="zh-CN" altLang="en-US" sz="36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3877" y="1668200"/>
            <a:ext cx="21434245" cy="12063978"/>
          </a:xfrm>
          <a:prstGeom prst="rect">
            <a:avLst/>
          </a:prstGeom>
        </p:spPr>
      </p:pic>
      <p:pic>
        <p:nvPicPr>
          <p:cNvPr id="23" name="Picture 2" descr="https://gss3.bdstatic.com/-Po3dSag_xI4khGkpoWK1HF6hhy/baike/w%3D268%3Bg%3D0/sign=8b6bcb76cafdfc03e578e4beec04e0a9/242dd42a2834349b40ac530dc0ea15ce37d3be8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8485" y="11137182"/>
            <a:ext cx="4139637" cy="25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6258</Words>
  <Application>WPS 演示</Application>
  <PresentationFormat>自定义</PresentationFormat>
  <Paragraphs>1437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5" baseType="lpstr">
      <vt:lpstr>Arial</vt:lpstr>
      <vt:lpstr>宋体</vt:lpstr>
      <vt:lpstr>Wingdings</vt:lpstr>
      <vt:lpstr>微软雅黑 blod</vt:lpstr>
      <vt:lpstr>黑体</vt:lpstr>
      <vt:lpstr>微软雅黑</vt:lpstr>
      <vt:lpstr>Impact</vt:lpstr>
      <vt:lpstr>Calibri</vt:lpstr>
      <vt:lpstr>Arial Unicode MS</vt:lpstr>
      <vt:lpstr>Calibri Light</vt:lpstr>
      <vt:lpstr>等线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kou ki</dc:creator>
  <cp:lastModifiedBy>╭浅沫☆漓殇〃</cp:lastModifiedBy>
  <cp:revision>2100</cp:revision>
  <cp:lastPrinted>2020-03-03T11:59:00Z</cp:lastPrinted>
  <dcterms:created xsi:type="dcterms:W3CDTF">2014-10-29T02:59:00Z</dcterms:created>
  <dcterms:modified xsi:type="dcterms:W3CDTF">2020-05-06T08:10:44Z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